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312" r:id="rId2"/>
    <p:sldId id="336" r:id="rId3"/>
    <p:sldId id="256" r:id="rId4"/>
    <p:sldId id="257" r:id="rId5"/>
    <p:sldId id="270" r:id="rId6"/>
    <p:sldId id="271" r:id="rId7"/>
    <p:sldId id="272" r:id="rId8"/>
    <p:sldId id="276" r:id="rId9"/>
    <p:sldId id="277" r:id="rId10"/>
    <p:sldId id="273" r:id="rId11"/>
    <p:sldId id="274" r:id="rId12"/>
    <p:sldId id="275" r:id="rId13"/>
    <p:sldId id="278" r:id="rId14"/>
    <p:sldId id="279"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44"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45" r:id="rId51"/>
    <p:sldId id="293" r:id="rId52"/>
    <p:sldId id="281" r:id="rId53"/>
    <p:sldId id="282" r:id="rId54"/>
    <p:sldId id="283" r:id="rId55"/>
    <p:sldId id="284" r:id="rId56"/>
    <p:sldId id="285" r:id="rId57"/>
    <p:sldId id="286" r:id="rId58"/>
    <p:sldId id="287" r:id="rId59"/>
    <p:sldId id="288" r:id="rId60"/>
    <p:sldId id="289" r:id="rId61"/>
    <p:sldId id="290" r:id="rId62"/>
    <p:sldId id="291" r:id="rId63"/>
    <p:sldId id="346" r:id="rId64"/>
    <p:sldId id="337" r:id="rId65"/>
    <p:sldId id="338" r:id="rId66"/>
    <p:sldId id="339" r:id="rId67"/>
    <p:sldId id="340" r:id="rId68"/>
    <p:sldId id="341" r:id="rId69"/>
    <p:sldId id="342" r:id="rId70"/>
    <p:sldId id="343" r:id="rId7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00" autoAdjust="0"/>
    <p:restoredTop sz="94599" autoAdjust="0"/>
  </p:normalViewPr>
  <p:slideViewPr>
    <p:cSldViewPr>
      <p:cViewPr varScale="1">
        <p:scale>
          <a:sx n="83" d="100"/>
          <a:sy n="83" d="100"/>
        </p:scale>
        <p:origin x="-658" y="-72"/>
      </p:cViewPr>
      <p:guideLst>
        <p:guide orient="horz" pos="2160"/>
        <p:guide pos="3839"/>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pPr/>
              <a:t>4/11/2018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pPr/>
              <a:t>‹#›</a:t>
            </a:fld>
            <a:endParaRPr/>
          </a:p>
        </p:txBody>
      </p:sp>
    </p:spTree>
    <p:extLst>
      <p:ext uri="{BB962C8B-B14F-4D97-AF65-F5344CB8AC3E}">
        <p14:creationId xmlns:p14="http://schemas.microsoft.com/office/powerpoint/2010/main" xmlns=""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pPr/>
              <a:t>4/11/2018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pPr/>
              <a:t>‹#›</a:t>
            </a:fld>
            <a:endParaRPr/>
          </a:p>
        </p:txBody>
      </p:sp>
    </p:spTree>
    <p:extLst>
      <p:ext uri="{BB962C8B-B14F-4D97-AF65-F5344CB8AC3E}">
        <p14:creationId xmlns:p14="http://schemas.microsoft.com/office/powerpoint/2010/main" xmlns=""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aviddarling.info/encyclopedia/R/refraction.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 a </a:t>
            </a:r>
            <a:r>
              <a:rPr lang="en-US" dirty="0" smtClean="0"/>
              <a:t>piece of transparent material having at least one curved surface </a:t>
            </a:r>
            <a:r>
              <a:rPr lang="en-US" dirty="0" smtClean="0">
                <a:effectLst/>
              </a:rPr>
              <a:t>and which is used to produce an image or otherwise focus light by </a:t>
            </a:r>
            <a:r>
              <a:rPr lang="en-US" dirty="0" smtClean="0">
                <a:effectLst/>
                <a:hlinkClick r:id="rId3"/>
              </a:rPr>
              <a:t>refraction</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35</a:t>
            </a:fld>
            <a:endParaRPr lang="en-US"/>
          </a:p>
        </p:txBody>
      </p:sp>
    </p:spTree>
    <p:extLst>
      <p:ext uri="{BB962C8B-B14F-4D97-AF65-F5344CB8AC3E}">
        <p14:creationId xmlns:p14="http://schemas.microsoft.com/office/powerpoint/2010/main" xmlns="" val="417448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 hydrogel is a cross-linked hydrophilic polymer network filled with liquid which behaves like both solid and liquid under applied stress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37</a:t>
            </a:fld>
            <a:endParaRPr lang="en-US"/>
          </a:p>
        </p:txBody>
      </p:sp>
    </p:spTree>
    <p:extLst>
      <p:ext uri="{BB962C8B-B14F-4D97-AF65-F5344CB8AC3E}">
        <p14:creationId xmlns:p14="http://schemas.microsoft.com/office/powerpoint/2010/main" xmlns="" val="343270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insertion of a contact lens forms two interfaces with the natural eye, one with the lid wiper (pre-lens) and the other with the ocular surface (post-lens). Both relative motion and loading are involved at these two interfaces and therefore tribology plays an important role in the blinking of the eye as well as the successful function of a contact lens.</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39</a:t>
            </a:fld>
            <a:endParaRPr lang="en-US"/>
          </a:p>
        </p:txBody>
      </p:sp>
    </p:spTree>
    <p:extLst>
      <p:ext uri="{BB962C8B-B14F-4D97-AF65-F5344CB8AC3E}">
        <p14:creationId xmlns:p14="http://schemas.microsoft.com/office/powerpoint/2010/main" xmlns="" val="94272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43</a:t>
            </a:fld>
            <a:endParaRPr lang="en-US"/>
          </a:p>
        </p:txBody>
      </p:sp>
    </p:spTree>
    <p:extLst>
      <p:ext uri="{BB962C8B-B14F-4D97-AF65-F5344CB8AC3E}">
        <p14:creationId xmlns:p14="http://schemas.microsoft.com/office/powerpoint/2010/main" xmlns="" val="41908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50</a:t>
            </a:fld>
            <a:endParaRPr lang="en-US"/>
          </a:p>
        </p:txBody>
      </p:sp>
    </p:spTree>
    <p:extLst>
      <p:ext uri="{BB962C8B-B14F-4D97-AF65-F5344CB8AC3E}">
        <p14:creationId xmlns:p14="http://schemas.microsoft.com/office/powerpoint/2010/main" xmlns="" val="333651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Challenging for </a:t>
            </a:r>
            <a:r>
              <a:rPr lang="en-IN" dirty="0" err="1" smtClean="0"/>
              <a:t>microtribometers</a:t>
            </a:r>
            <a:r>
              <a:rPr lang="en-IN" dirty="0" smtClean="0"/>
              <a:t>.</a:t>
            </a:r>
            <a:endParaRPr lang="en-IN" dirty="0"/>
          </a:p>
        </p:txBody>
      </p:sp>
      <p:sp>
        <p:nvSpPr>
          <p:cNvPr id="4" name="Slide Number Placeholder 3"/>
          <p:cNvSpPr>
            <a:spLocks noGrp="1"/>
          </p:cNvSpPr>
          <p:nvPr>
            <p:ph type="sldNum" sz="quarter" idx="10"/>
          </p:nvPr>
        </p:nvSpPr>
        <p:spPr/>
        <p:txBody>
          <a:bodyPr/>
          <a:lstStyle/>
          <a:p>
            <a:fld id="{778A3923-ABC3-43E4-992C-5727427104BD}" type="slidenum">
              <a:rPr lang="en-IN" smtClean="0"/>
              <a:pPr/>
              <a:t>54</a:t>
            </a:fld>
            <a:endParaRPr lang="en-IN"/>
          </a:p>
        </p:txBody>
      </p:sp>
    </p:spTree>
    <p:extLst>
      <p:ext uri="{BB962C8B-B14F-4D97-AF65-F5344CB8AC3E}">
        <p14:creationId xmlns:p14="http://schemas.microsoft.com/office/powerpoint/2010/main" xmlns="" val="151559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xmlns="" val="6743566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pPr/>
              <a:t>4/11/2018</a:t>
            </a:fld>
            <a:endParaRPr/>
          </a:p>
        </p:txBody>
      </p:sp>
      <p:sp>
        <p:nvSpPr>
          <p:cNvPr id="6" name="Slide Number Placeholder 5"/>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21267935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pPr/>
              <a:t>4/11/2018</a:t>
            </a:fld>
            <a:endParaRPr/>
          </a:p>
        </p:txBody>
      </p:sp>
      <p:sp>
        <p:nvSpPr>
          <p:cNvPr id="6" name="Slide Number Placeholder 5"/>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22117910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pPr/>
              <a:t>4/11/2018</a:t>
            </a:fld>
            <a:endParaRPr/>
          </a:p>
        </p:txBody>
      </p:sp>
      <p:sp>
        <p:nvSpPr>
          <p:cNvPr id="6" name="Slide Number Placeholder 5"/>
          <p:cNvSpPr>
            <a:spLocks noGrp="1"/>
          </p:cNvSpPr>
          <p:nvPr>
            <p:ph type="sldNum" sz="quarter" idx="12"/>
          </p:nvPr>
        </p:nvSpPr>
        <p:spPr/>
        <p:txBody>
          <a:bodyPr/>
          <a:lstStyle/>
          <a:p>
            <a:fld id="{25BA54BD-C84D-46CE-8B72-31BFB26ABA43}" type="slidenum">
              <a:rPr/>
              <a:pPr/>
              <a:t>‹#›</a:t>
            </a:fld>
            <a:endParaRPr dirty="0"/>
          </a:p>
        </p:txBody>
      </p:sp>
    </p:spTree>
    <p:extLst>
      <p:ext uri="{BB962C8B-B14F-4D97-AF65-F5344CB8AC3E}">
        <p14:creationId xmlns:p14="http://schemas.microsoft.com/office/powerpoint/2010/main" xmlns="" val="26144726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pPr/>
              <a:t>4/11/2018</a:t>
            </a:fld>
            <a:endParaRPr/>
          </a:p>
        </p:txBody>
      </p:sp>
      <p:sp>
        <p:nvSpPr>
          <p:cNvPr id="6" name="Slide Number Placeholder 5"/>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40587977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pPr/>
              <a:t>4/11/2018</a:t>
            </a:fld>
            <a:endParaRPr/>
          </a:p>
        </p:txBody>
      </p:sp>
      <p:sp>
        <p:nvSpPr>
          <p:cNvPr id="7" name="Slide Number Placeholder 6"/>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16832941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pPr/>
              <a:t>4/11/2018</a:t>
            </a:fld>
            <a:endParaRPr/>
          </a:p>
        </p:txBody>
      </p:sp>
      <p:sp>
        <p:nvSpPr>
          <p:cNvPr id="9" name="Slide Number Placeholder 8"/>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41824918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pPr/>
              <a:t>4/11/2018</a:t>
            </a:fld>
            <a:endParaRPr/>
          </a:p>
        </p:txBody>
      </p:sp>
      <p:sp>
        <p:nvSpPr>
          <p:cNvPr id="5" name="Slide Number Placeholder 4"/>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25315614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pPr/>
              <a:t>4/11/2018</a:t>
            </a:fld>
            <a:endParaRPr/>
          </a:p>
        </p:txBody>
      </p:sp>
      <p:sp>
        <p:nvSpPr>
          <p:cNvPr id="4" name="Slide Number Placeholder 3"/>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14059666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pPr/>
              <a:t>4/11/2018</a:t>
            </a:fld>
            <a:endParaRPr/>
          </a:p>
        </p:txBody>
      </p:sp>
      <p:sp>
        <p:nvSpPr>
          <p:cNvPr id="7" name="Slide Number Placeholder 6"/>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9621166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pPr/>
              <a:t>4/11/2018</a:t>
            </a:fld>
            <a:endParaRPr/>
          </a:p>
        </p:txBody>
      </p:sp>
      <p:sp>
        <p:nvSpPr>
          <p:cNvPr id="7" name="Slide Number Placeholder 6"/>
          <p:cNvSpPr>
            <a:spLocks noGrp="1"/>
          </p:cNvSpPr>
          <p:nvPr>
            <p:ph type="sldNum" sz="quarter" idx="12"/>
          </p:nvPr>
        </p:nvSpPr>
        <p:spPr/>
        <p:txBody>
          <a:bodyPr/>
          <a:lstStyle/>
          <a:p>
            <a:fld id="{25BA54BD-C84D-46CE-8B72-31BFB26ABA43}" type="slidenum">
              <a:rPr/>
              <a:pPr/>
              <a:t>‹#›</a:t>
            </a:fld>
            <a:endParaRPr/>
          </a:p>
        </p:txBody>
      </p:sp>
    </p:spTree>
    <p:extLst>
      <p:ext uri="{BB962C8B-B14F-4D97-AF65-F5344CB8AC3E}">
        <p14:creationId xmlns:p14="http://schemas.microsoft.com/office/powerpoint/2010/main" xmlns="" val="36176941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4/11/2018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xmlns=""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daviddarling.info/encyclopedia/L/len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daviddarling.info/encyclopedia/V/vision.html" TargetMode="External"/><Relationship Id="rId4" Type="http://schemas.openxmlformats.org/officeDocument/2006/relationships/hyperlink" Target="http://www.daviddarling.info/encyclopedia/E/eye.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allaboutvision.com/resources/cornea.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clspectrum.com/supplements/2013/june-2013/the-world-x0027;s-first-and-only-water-gradient-c/font-color-000000-special-edition-2013-font-(9)" TargetMode="External"/><Relationship Id="rId2" Type="http://schemas.openxmlformats.org/officeDocument/2006/relationships/hyperlink" Target="https://www.ncbi.nlm.nih.gov/pmc/articles/PMC2758165/"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S2352573817300495" TargetMode="External"/><Relationship Id="rId4" Type="http://schemas.openxmlformats.org/officeDocument/2006/relationships/hyperlink" Target="https://www.clspectrum.com/supplements/2011/september-2011/special-edition-2011/font-color-000000-special-edition-2011-font-(1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BIO TRIBOLOGY</a:t>
            </a:r>
            <a:endParaRPr lang="en-IN" dirty="0"/>
          </a:p>
        </p:txBody>
      </p:sp>
      <p:sp>
        <p:nvSpPr>
          <p:cNvPr id="3" name="Subtitle 2"/>
          <p:cNvSpPr>
            <a:spLocks noGrp="1"/>
          </p:cNvSpPr>
          <p:nvPr>
            <p:ph type="subTitle" idx="1"/>
          </p:nvPr>
        </p:nvSpPr>
        <p:spPr/>
        <p:txBody>
          <a:bodyPr>
            <a:normAutofit/>
          </a:bodyPr>
          <a:lstStyle/>
          <a:p>
            <a:r>
              <a:rPr lang="en-IN" dirty="0" smtClean="0"/>
              <a:t>Clint Antony					</a:t>
            </a:r>
            <a:r>
              <a:rPr lang="en-IN" dirty="0" err="1" smtClean="0"/>
              <a:t>Maturi</a:t>
            </a:r>
            <a:r>
              <a:rPr lang="en-IN" dirty="0" smtClean="0"/>
              <a:t> Hari Chaitanya</a:t>
            </a:r>
          </a:p>
          <a:p>
            <a:r>
              <a:rPr lang="en-IN" dirty="0" err="1" smtClean="0"/>
              <a:t>Gumpula</a:t>
            </a:r>
            <a:r>
              <a:rPr lang="en-IN" dirty="0" smtClean="0"/>
              <a:t> </a:t>
            </a:r>
            <a:r>
              <a:rPr lang="en-IN" dirty="0" err="1" smtClean="0"/>
              <a:t>Aravind</a:t>
            </a:r>
            <a:r>
              <a:rPr lang="en-IN" dirty="0" smtClean="0"/>
              <a:t>				Mohammed Iqbal</a:t>
            </a:r>
          </a:p>
        </p:txBody>
      </p:sp>
      <p:sp>
        <p:nvSpPr>
          <p:cNvPr id="4" name="TextBox 3"/>
          <p:cNvSpPr txBox="1"/>
          <p:nvPr/>
        </p:nvSpPr>
        <p:spPr>
          <a:xfrm>
            <a:off x="10270876" y="188640"/>
            <a:ext cx="1728192" cy="424732"/>
          </a:xfrm>
          <a:prstGeom prst="rect">
            <a:avLst/>
          </a:prstGeom>
          <a:noFill/>
        </p:spPr>
        <p:txBody>
          <a:bodyPr wrap="square" rtlCol="0">
            <a:spAutoFit/>
          </a:bodyPr>
          <a:lstStyle/>
          <a:p>
            <a:pPr>
              <a:lnSpc>
                <a:spcPct val="90000"/>
              </a:lnSpc>
            </a:pPr>
            <a:r>
              <a:rPr lang="en-IN" sz="2400" dirty="0" smtClean="0"/>
              <a:t>09/04/2018</a:t>
            </a:r>
            <a:endParaRPr lang="en-IN" sz="2400" dirty="0"/>
          </a:p>
        </p:txBody>
      </p:sp>
    </p:spTree>
    <p:extLst>
      <p:ext uri="{BB962C8B-B14F-4D97-AF65-F5344CB8AC3E}">
        <p14:creationId xmlns:p14="http://schemas.microsoft.com/office/powerpoint/2010/main" xmlns="" val="42338304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Results</a:t>
            </a:r>
            <a:endParaRPr lang="en-US"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926060" y="1666931"/>
            <a:ext cx="5904656" cy="4419927"/>
          </a:xfrm>
        </p:spPr>
      </p:pic>
    </p:spTree>
    <p:extLst>
      <p:ext uri="{BB962C8B-B14F-4D97-AF65-F5344CB8AC3E}">
        <p14:creationId xmlns:p14="http://schemas.microsoft.com/office/powerpoint/2010/main" xmlns="" val="27483949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479676" y="2492896"/>
            <a:ext cx="11229473" cy="3312368"/>
          </a:xfrm>
        </p:spPr>
      </p:pic>
    </p:spTree>
    <p:extLst>
      <p:ext uri="{BB962C8B-B14F-4D97-AF65-F5344CB8AC3E}">
        <p14:creationId xmlns:p14="http://schemas.microsoft.com/office/powerpoint/2010/main" xmlns="" val="21947995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7828" y="2276872"/>
            <a:ext cx="5054628" cy="3888432"/>
          </a:xfr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54452" y="2276872"/>
            <a:ext cx="5254132" cy="3888432"/>
          </a:xfrm>
          <a:prstGeom prst="rect">
            <a:avLst/>
          </a:prstGeom>
        </p:spPr>
      </p:pic>
    </p:spTree>
    <p:extLst>
      <p:ext uri="{BB962C8B-B14F-4D97-AF65-F5344CB8AC3E}">
        <p14:creationId xmlns:p14="http://schemas.microsoft.com/office/powerpoint/2010/main" xmlns="" val="16946083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CONCLUSION</a:t>
            </a:r>
            <a:endParaRPr lang="en-US" dirty="0"/>
          </a:p>
        </p:txBody>
      </p:sp>
      <p:sp>
        <p:nvSpPr>
          <p:cNvPr id="14" name="Content Placeholder 13"/>
          <p:cNvSpPr>
            <a:spLocks noGrp="1"/>
          </p:cNvSpPr>
          <p:nvPr>
            <p:ph idx="1"/>
          </p:nvPr>
        </p:nvSpPr>
        <p:spPr>
          <a:xfrm>
            <a:off x="1522414" y="1905000"/>
            <a:ext cx="9144000" cy="4953000"/>
          </a:xfrm>
        </p:spPr>
        <p:txBody>
          <a:bodyPr>
            <a:normAutofit/>
          </a:bodyPr>
          <a:lstStyle/>
          <a:p>
            <a:r>
              <a:rPr lang="en-US" dirty="0" smtClean="0"/>
              <a:t>The total VAIOS shoulders, tested with the addition of translational motion, exhibited a 50% larger wear rate. </a:t>
            </a:r>
          </a:p>
          <a:p>
            <a:r>
              <a:rPr lang="en-US" dirty="0" smtClean="0"/>
              <a:t>CoCr  joints articulating against UHMWPE operate in a mixed lubrication regime where the majority of the load across the joint is carried by asperity contact hence wear of the joint is typical of a boundary lubrication regime where Lancaster equation is applicable.</a:t>
            </a:r>
          </a:p>
          <a:p>
            <a:pPr marL="0" indent="0">
              <a:buNone/>
            </a:pPr>
            <a:r>
              <a:rPr lang="en-US" sz="2400" dirty="0" smtClean="0"/>
              <a:t>           V = </a:t>
            </a:r>
            <a:r>
              <a:rPr lang="en-US" sz="2400" dirty="0" err="1" smtClean="0"/>
              <a:t>kPx</a:t>
            </a:r>
            <a:r>
              <a:rPr lang="en-US" sz="2400" dirty="0" smtClean="0"/>
              <a:t>                V- Volume of the material removed by wear</a:t>
            </a:r>
          </a:p>
          <a:p>
            <a:pPr marL="0" indent="0">
              <a:buNone/>
            </a:pPr>
            <a:r>
              <a:rPr lang="en-US" dirty="0"/>
              <a:t> </a:t>
            </a:r>
            <a:r>
              <a:rPr lang="en-US" dirty="0" smtClean="0"/>
              <a:t>			k – wear factor</a:t>
            </a:r>
          </a:p>
          <a:p>
            <a:pPr marL="0" indent="0">
              <a:buNone/>
            </a:pPr>
            <a:r>
              <a:rPr lang="en-US" sz="2400" dirty="0"/>
              <a:t> </a:t>
            </a:r>
            <a:r>
              <a:rPr lang="en-US" sz="2400" dirty="0" smtClean="0"/>
              <a:t>                                             P – Applied load</a:t>
            </a:r>
          </a:p>
          <a:p>
            <a:pPr marL="0" indent="0">
              <a:buNone/>
            </a:pPr>
            <a:r>
              <a:rPr lang="en-US" dirty="0"/>
              <a:t> </a:t>
            </a:r>
            <a:r>
              <a:rPr lang="en-US" dirty="0" smtClean="0"/>
              <a:t>                                             x – Sliding distance</a:t>
            </a:r>
            <a:endParaRPr lang="en-US" sz="2400" dirty="0" smtClean="0"/>
          </a:p>
          <a:p>
            <a:pPr marL="1920240" lvl="8" indent="0">
              <a:buNone/>
            </a:pPr>
            <a:endParaRPr lang="en-US" dirty="0"/>
          </a:p>
        </p:txBody>
      </p:sp>
    </p:spTree>
    <p:extLst>
      <p:ext uri="{BB962C8B-B14F-4D97-AF65-F5344CB8AC3E}">
        <p14:creationId xmlns:p14="http://schemas.microsoft.com/office/powerpoint/2010/main" xmlns="" val="8990947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Questions</a:t>
            </a:r>
            <a:endParaRPr lang="en-US" dirty="0"/>
          </a:p>
        </p:txBody>
      </p:sp>
      <p:sp>
        <p:nvSpPr>
          <p:cNvPr id="3" name="TextBox 2"/>
          <p:cNvSpPr txBox="1"/>
          <p:nvPr/>
        </p:nvSpPr>
        <p:spPr>
          <a:xfrm>
            <a:off x="1522414" y="1844824"/>
            <a:ext cx="10044606" cy="2751522"/>
          </a:xfrm>
          <a:prstGeom prst="rect">
            <a:avLst/>
          </a:prstGeom>
          <a:noFill/>
        </p:spPr>
        <p:txBody>
          <a:bodyPr wrap="square" rtlCol="0">
            <a:spAutoFit/>
          </a:bodyPr>
          <a:lstStyle/>
          <a:p>
            <a:pPr marL="457200" indent="-457200">
              <a:lnSpc>
                <a:spcPct val="90000"/>
              </a:lnSpc>
              <a:buFont typeface="+mj-lt"/>
              <a:buAutoNum type="arabicPeriod"/>
            </a:pPr>
            <a:r>
              <a:rPr lang="en-IN" sz="2400" dirty="0" smtClean="0"/>
              <a:t>In Newcstle shoulder wear simulator, a load of 25N is applied and the translational distance of 3 cm was found. If the coefficient of wear factor is 0.3 calculate the wear volume rate.</a:t>
            </a:r>
          </a:p>
          <a:p>
            <a:pPr>
              <a:lnSpc>
                <a:spcPct val="90000"/>
              </a:lnSpc>
            </a:pPr>
            <a:endParaRPr lang="en-IN" sz="2400" dirty="0" smtClean="0"/>
          </a:p>
          <a:p>
            <a:pPr>
              <a:lnSpc>
                <a:spcPct val="90000"/>
              </a:lnSpc>
            </a:pPr>
            <a:r>
              <a:rPr lang="en-IN" sz="2400" dirty="0" smtClean="0"/>
              <a:t>2.    Why </a:t>
            </a:r>
            <a:r>
              <a:rPr lang="en-IN" sz="2400" dirty="0" err="1" smtClean="0"/>
              <a:t>newborn</a:t>
            </a:r>
            <a:r>
              <a:rPr lang="en-IN" sz="2400" dirty="0" smtClean="0"/>
              <a:t> calf serum is used as lubricant in the experiment?</a:t>
            </a:r>
          </a:p>
          <a:p>
            <a:pPr marL="457200" indent="-457200">
              <a:lnSpc>
                <a:spcPct val="90000"/>
              </a:lnSpc>
              <a:buAutoNum type="alphaUcPeriod"/>
            </a:pPr>
            <a:r>
              <a:rPr lang="en-IN" sz="2400" dirty="0" smtClean="0"/>
              <a:t>This lubricant supplies protein which get precipitated at higher temperature which reduces the wear. </a:t>
            </a:r>
          </a:p>
          <a:p>
            <a:pPr>
              <a:lnSpc>
                <a:spcPct val="90000"/>
              </a:lnSpc>
            </a:pPr>
            <a:endParaRPr lang="en-IN" sz="2400" dirty="0"/>
          </a:p>
        </p:txBody>
      </p:sp>
    </p:spTree>
    <p:extLst>
      <p:ext uri="{BB962C8B-B14F-4D97-AF65-F5344CB8AC3E}">
        <p14:creationId xmlns:p14="http://schemas.microsoft.com/office/powerpoint/2010/main" xmlns="" val="28412161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smtClean="0"/>
              <a:t>CARTILAGE AND JOINT LUBRICATION - BIOTRIBOLOGY</a:t>
            </a:r>
            <a:endParaRPr lang="en-US" sz="4800" b="1" dirty="0"/>
          </a:p>
        </p:txBody>
      </p:sp>
      <p:sp>
        <p:nvSpPr>
          <p:cNvPr id="3" name="TextBox 2"/>
          <p:cNvSpPr txBox="1"/>
          <p:nvPr/>
        </p:nvSpPr>
        <p:spPr>
          <a:xfrm>
            <a:off x="1701924" y="5085184"/>
            <a:ext cx="5544616" cy="757130"/>
          </a:xfrm>
          <a:prstGeom prst="rect">
            <a:avLst/>
          </a:prstGeom>
          <a:noFill/>
        </p:spPr>
        <p:txBody>
          <a:bodyPr wrap="square" rtlCol="0">
            <a:spAutoFit/>
          </a:bodyPr>
          <a:lstStyle/>
          <a:p>
            <a:pPr>
              <a:lnSpc>
                <a:spcPct val="90000"/>
              </a:lnSpc>
            </a:pPr>
            <a:r>
              <a:rPr lang="en-IN" sz="2400" dirty="0" err="1" smtClean="0"/>
              <a:t>Gumpula</a:t>
            </a:r>
            <a:r>
              <a:rPr lang="en-IN" sz="2400" dirty="0" smtClean="0"/>
              <a:t> </a:t>
            </a:r>
            <a:r>
              <a:rPr lang="en-IN" sz="2400" dirty="0" err="1" smtClean="0"/>
              <a:t>Aravind</a:t>
            </a:r>
            <a:r>
              <a:rPr lang="en-IN" sz="2400" dirty="0" smtClean="0"/>
              <a:t>  131501012</a:t>
            </a:r>
          </a:p>
          <a:p>
            <a:pPr>
              <a:lnSpc>
                <a:spcPct val="90000"/>
              </a:lnSpc>
            </a:pPr>
            <a:r>
              <a:rPr lang="en-IN" sz="2400" dirty="0" smtClean="0"/>
              <a:t>09/04/18 </a:t>
            </a:r>
            <a:endParaRPr lang="en-IN" sz="2400" dirty="0"/>
          </a:p>
        </p:txBody>
      </p:sp>
    </p:spTree>
    <p:extLst>
      <p:ext uri="{BB962C8B-B14F-4D97-AF65-F5344CB8AC3E}">
        <p14:creationId xmlns:p14="http://schemas.microsoft.com/office/powerpoint/2010/main" xmlns="" val="27200137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3733800" cy="868362"/>
          </a:xfrm>
        </p:spPr>
        <p:txBody>
          <a:bodyPr>
            <a:normAutofit/>
          </a:bodyPr>
          <a:lstStyle/>
          <a:p>
            <a:r>
              <a:rPr lang="en-US" sz="3600" b="1" dirty="0"/>
              <a:t> INTRODUCTION</a:t>
            </a:r>
          </a:p>
        </p:txBody>
      </p:sp>
      <p:sp>
        <p:nvSpPr>
          <p:cNvPr id="3" name="Content Placeholder 2"/>
          <p:cNvSpPr>
            <a:spLocks noGrp="1"/>
          </p:cNvSpPr>
          <p:nvPr>
            <p:ph idx="1"/>
          </p:nvPr>
        </p:nvSpPr>
        <p:spPr>
          <a:xfrm>
            <a:off x="1979612" y="1986805"/>
            <a:ext cx="8229600" cy="4466531"/>
          </a:xfrm>
        </p:spPr>
        <p:txBody>
          <a:bodyPr>
            <a:normAutofit/>
          </a:bodyPr>
          <a:lstStyle/>
          <a:p>
            <a:r>
              <a:rPr lang="en-US" sz="2600" dirty="0"/>
              <a:t>Cartilage is highly stressed material</a:t>
            </a:r>
          </a:p>
          <a:p>
            <a:r>
              <a:rPr lang="en-US" sz="2600" dirty="0" err="1"/>
              <a:t>Articular</a:t>
            </a:r>
            <a:r>
              <a:rPr lang="en-US" sz="2600" dirty="0"/>
              <a:t> cartilage is found in synovial joints</a:t>
            </a:r>
          </a:p>
          <a:p>
            <a:r>
              <a:rPr lang="en-US" sz="2600" dirty="0"/>
              <a:t>Provides remarkably low friction coefficients under wide range of load and speed conditions</a:t>
            </a:r>
          </a:p>
          <a:p>
            <a:r>
              <a:rPr lang="en-US" sz="2600" dirty="0"/>
              <a:t>However when loading over longer time scales, these low initial friction coefficients increased by more than an order of magnitude as the applied load slowly wrung the interstitial fluid from the tissue (dehydration)</a:t>
            </a:r>
          </a:p>
        </p:txBody>
      </p:sp>
    </p:spTree>
    <p:extLst>
      <p:ext uri="{BB962C8B-B14F-4D97-AF65-F5344CB8AC3E}">
        <p14:creationId xmlns:p14="http://schemas.microsoft.com/office/powerpoint/2010/main" xmlns="" val="10095037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9612" y="1881261"/>
            <a:ext cx="8229600" cy="5004123"/>
          </a:xfrm>
        </p:spPr>
        <p:txBody>
          <a:bodyPr>
            <a:normAutofit/>
          </a:bodyPr>
          <a:lstStyle/>
          <a:p>
            <a:r>
              <a:rPr lang="en-US" sz="2600" dirty="0"/>
              <a:t>These unusual </a:t>
            </a:r>
            <a:r>
              <a:rPr lang="en-US" sz="2600" dirty="0" err="1"/>
              <a:t>tribological</a:t>
            </a:r>
            <a:r>
              <a:rPr lang="en-US" sz="2600" dirty="0"/>
              <a:t> properties are primarily attributable to its unique biphasic structure i.e., interstitial fluid phase and porous permeable solid phase</a:t>
            </a:r>
          </a:p>
          <a:p>
            <a:r>
              <a:rPr lang="en-US" sz="2600" dirty="0"/>
              <a:t>To understand the cartilage response to stress: compression, tension and shear are considered</a:t>
            </a:r>
          </a:p>
          <a:p>
            <a:pPr>
              <a:buNone/>
            </a:pPr>
            <a:endParaRPr lang="en-US" sz="2600" b="1" dirty="0"/>
          </a:p>
          <a:p>
            <a:pPr>
              <a:buNone/>
            </a:pPr>
            <a:r>
              <a:rPr lang="en-US" sz="2600" b="1" dirty="0"/>
              <a:t>Functions of </a:t>
            </a:r>
            <a:r>
              <a:rPr lang="en-US" sz="2600" b="1" dirty="0" err="1"/>
              <a:t>Articular</a:t>
            </a:r>
            <a:r>
              <a:rPr lang="en-US" sz="2600" b="1" dirty="0"/>
              <a:t> Cartilage :</a:t>
            </a:r>
          </a:p>
          <a:p>
            <a:r>
              <a:rPr lang="en-US" sz="2600" dirty="0"/>
              <a:t>Increases load distribution area</a:t>
            </a:r>
          </a:p>
          <a:p>
            <a:r>
              <a:rPr lang="en-US" sz="2600" dirty="0"/>
              <a:t>Allow movement while reducing friction and wear</a:t>
            </a:r>
          </a:p>
          <a:p>
            <a:endParaRPr lang="en-US" sz="2600" dirty="0"/>
          </a:p>
        </p:txBody>
      </p:sp>
    </p:spTree>
    <p:extLst>
      <p:ext uri="{BB962C8B-B14F-4D97-AF65-F5344CB8AC3E}">
        <p14:creationId xmlns:p14="http://schemas.microsoft.com/office/powerpoint/2010/main" xmlns="" val="42524296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rtilage pic 1.gif"/>
          <p:cNvPicPr>
            <a:picLocks noGrp="1" noChangeAspect="1"/>
          </p:cNvPicPr>
          <p:nvPr>
            <p:ph idx="1"/>
          </p:nvPr>
        </p:nvPicPr>
        <p:blipFill>
          <a:blip r:embed="rId2"/>
          <a:stretch>
            <a:fillRect/>
          </a:stretch>
        </p:blipFill>
        <p:spPr>
          <a:xfrm>
            <a:off x="1827212" y="1864390"/>
            <a:ext cx="3204978" cy="4588946"/>
          </a:xfrm>
        </p:spPr>
      </p:pic>
      <p:pic>
        <p:nvPicPr>
          <p:cNvPr id="5" name="Picture 4" descr="cartilage pic 2.jpg"/>
          <p:cNvPicPr>
            <a:picLocks noChangeAspect="1"/>
          </p:cNvPicPr>
          <p:nvPr/>
        </p:nvPicPr>
        <p:blipFill>
          <a:blip r:embed="rId3"/>
          <a:stretch>
            <a:fillRect/>
          </a:stretch>
        </p:blipFill>
        <p:spPr>
          <a:xfrm>
            <a:off x="6094412" y="2348880"/>
            <a:ext cx="4701906" cy="3828256"/>
          </a:xfrm>
          <a:prstGeom prst="rect">
            <a:avLst/>
          </a:prstGeom>
        </p:spPr>
      </p:pic>
    </p:spTree>
    <p:extLst>
      <p:ext uri="{BB962C8B-B14F-4D97-AF65-F5344CB8AC3E}">
        <p14:creationId xmlns:p14="http://schemas.microsoft.com/office/powerpoint/2010/main" xmlns="" val="24192893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1964" y="1772816"/>
            <a:ext cx="8229600" cy="5745163"/>
          </a:xfrm>
        </p:spPr>
        <p:txBody>
          <a:bodyPr>
            <a:normAutofit/>
          </a:bodyPr>
          <a:lstStyle/>
          <a:p>
            <a:r>
              <a:rPr lang="en-US" sz="2600" dirty="0"/>
              <a:t>Hydrodynamic lubrication plays an important role in lubricating the joints </a:t>
            </a:r>
          </a:p>
          <a:p>
            <a:r>
              <a:rPr lang="en-US" sz="2600" dirty="0" smtClean="0"/>
              <a:t>Because </a:t>
            </a:r>
            <a:r>
              <a:rPr lang="en-US" sz="2600" dirty="0"/>
              <a:t>of the </a:t>
            </a:r>
            <a:r>
              <a:rPr lang="en-US" sz="2600" dirty="0" err="1"/>
              <a:t>fibrillar</a:t>
            </a:r>
            <a:r>
              <a:rPr lang="en-US" sz="2600" dirty="0"/>
              <a:t> nature of the collagen matrix, and since fibrils can resist tensile loads much better than compressive loads, </a:t>
            </a:r>
            <a:r>
              <a:rPr lang="en-US" sz="2600" dirty="0" smtClean="0"/>
              <a:t>cartilage </a:t>
            </a:r>
            <a:r>
              <a:rPr lang="en-US" sz="2600" dirty="0"/>
              <a:t>exhibits a much higher stiffness in tension than compression, a phenomenon that has been called tension-compression nonlinearity</a:t>
            </a:r>
          </a:p>
          <a:p>
            <a:r>
              <a:rPr lang="en-US" sz="2600" dirty="0"/>
              <a:t>Creep is the tendency of a solid material to move slowly or deform permanently under the influence of mechanical stresses. It can occur as a result of long-term exposure to high levels of stress that are still below the yield strength of the material</a:t>
            </a:r>
          </a:p>
          <a:p>
            <a:endParaRPr lang="en-US" sz="2600" dirty="0"/>
          </a:p>
        </p:txBody>
      </p:sp>
    </p:spTree>
    <p:extLst>
      <p:ext uri="{BB962C8B-B14F-4D97-AF65-F5344CB8AC3E}">
        <p14:creationId xmlns:p14="http://schemas.microsoft.com/office/powerpoint/2010/main" xmlns="" val="42850158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74638"/>
            <a:ext cx="9180512" cy="1020762"/>
          </a:xfrm>
        </p:spPr>
        <p:txBody>
          <a:bodyPr/>
          <a:lstStyle/>
          <a:p>
            <a:r>
              <a:rPr lang="en-US" dirty="0" smtClean="0"/>
              <a:t>BIO-TRIBOLOGY</a:t>
            </a:r>
            <a:endParaRPr lang="en-US" dirty="0"/>
          </a:p>
        </p:txBody>
      </p:sp>
      <p:sp>
        <p:nvSpPr>
          <p:cNvPr id="3" name="Content Placeholder 2"/>
          <p:cNvSpPr>
            <a:spLocks noGrp="1"/>
          </p:cNvSpPr>
          <p:nvPr>
            <p:ph idx="1"/>
          </p:nvPr>
        </p:nvSpPr>
        <p:spPr>
          <a:xfrm>
            <a:off x="1341884" y="1700808"/>
            <a:ext cx="9793088" cy="5040560"/>
          </a:xfrm>
        </p:spPr>
        <p:txBody>
          <a:bodyPr/>
          <a:lstStyle/>
          <a:p>
            <a:r>
              <a:rPr lang="en-US" dirty="0"/>
              <a:t>Tribology comes from the Greek word “tribos,” which means “to rub</a:t>
            </a:r>
            <a:r>
              <a:rPr lang="en-US" dirty="0" smtClean="0"/>
              <a:t>.”</a:t>
            </a:r>
          </a:p>
          <a:p>
            <a:r>
              <a:rPr lang="en-US" dirty="0" smtClean="0"/>
              <a:t>Tribology </a:t>
            </a:r>
            <a:r>
              <a:rPr lang="en-US" dirty="0"/>
              <a:t>is generally defined as the study of three areas — friction, lubrication and wear. </a:t>
            </a:r>
            <a:endParaRPr lang="en-US" dirty="0" smtClean="0"/>
          </a:p>
          <a:p>
            <a:r>
              <a:rPr lang="en-US" dirty="0" smtClean="0"/>
              <a:t>Generally</a:t>
            </a:r>
            <a:r>
              <a:rPr lang="en-US" dirty="0"/>
              <a:t>, friction is produced when two sliding surfaces come into contact, resulting in wear. </a:t>
            </a:r>
            <a:endParaRPr lang="en-US" dirty="0" smtClean="0"/>
          </a:p>
          <a:p>
            <a:r>
              <a:rPr lang="en-US" dirty="0" smtClean="0"/>
              <a:t>The </a:t>
            </a:r>
            <a:r>
              <a:rPr lang="en-US" dirty="0"/>
              <a:t>purpose of tribological research is to minimize friction and </a:t>
            </a:r>
            <a:r>
              <a:rPr lang="en-US" dirty="0" smtClean="0"/>
              <a:t>wear.</a:t>
            </a:r>
          </a:p>
          <a:p>
            <a:r>
              <a:rPr lang="en-US" dirty="0" smtClean="0"/>
              <a:t>Bio-tribology </a:t>
            </a:r>
            <a:r>
              <a:rPr lang="en-US" dirty="0"/>
              <a:t>is a relatively new term, </a:t>
            </a:r>
            <a:r>
              <a:rPr lang="en-US" dirty="0" smtClean="0"/>
              <a:t>a </a:t>
            </a:r>
            <a:r>
              <a:rPr lang="en-US" dirty="0"/>
              <a:t>multidisciplinary subject covering the areas of engineering, material science, biological science, physical science and medicine.</a:t>
            </a:r>
          </a:p>
        </p:txBody>
      </p:sp>
    </p:spTree>
    <p:extLst>
      <p:ext uri="{BB962C8B-B14F-4D97-AF65-F5344CB8AC3E}">
        <p14:creationId xmlns:p14="http://schemas.microsoft.com/office/powerpoint/2010/main" xmlns="" val="1193554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764704"/>
            <a:ext cx="8229600" cy="868362"/>
          </a:xfrm>
        </p:spPr>
        <p:txBody>
          <a:bodyPr>
            <a:normAutofit fontScale="90000"/>
          </a:bodyPr>
          <a:lstStyle/>
          <a:p>
            <a:r>
              <a:rPr lang="en-US" sz="3600" b="1" dirty="0"/>
              <a:t>Interstitial fluid load support concept</a:t>
            </a:r>
          </a:p>
        </p:txBody>
      </p:sp>
      <p:sp>
        <p:nvSpPr>
          <p:cNvPr id="3" name="Content Placeholder 2"/>
          <p:cNvSpPr>
            <a:spLocks noGrp="1"/>
          </p:cNvSpPr>
          <p:nvPr>
            <p:ph idx="1"/>
          </p:nvPr>
        </p:nvSpPr>
        <p:spPr>
          <a:xfrm>
            <a:off x="1979612" y="2078974"/>
            <a:ext cx="8229600" cy="4754563"/>
          </a:xfrm>
        </p:spPr>
        <p:txBody>
          <a:bodyPr>
            <a:normAutofit/>
          </a:bodyPr>
          <a:lstStyle/>
          <a:p>
            <a:r>
              <a:rPr lang="en-US" sz="2600" dirty="0"/>
              <a:t>In a creep test, upon the application of a constant load, the pressure was observed to rapidly rise to a value equal to applied compressive stress, before slowly subsiding back to zero at a rate comparable to that of the creep deformation</a:t>
            </a:r>
          </a:p>
          <a:p>
            <a:r>
              <a:rPr lang="en-US" sz="2600" dirty="0"/>
              <a:t>Since the fluid pressure is equal to the applied stress upon the initial load application, whereas the creep deformation is zero, we can conclude that all of the applied load is initially supported by the pressurized interstitial fluid, and none by solid matrix deformation </a:t>
            </a:r>
          </a:p>
        </p:txBody>
      </p:sp>
    </p:spTree>
    <p:extLst>
      <p:ext uri="{BB962C8B-B14F-4D97-AF65-F5344CB8AC3E}">
        <p14:creationId xmlns:p14="http://schemas.microsoft.com/office/powerpoint/2010/main" xmlns="" val="11384608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9956" y="1717577"/>
            <a:ext cx="8229600" cy="5140423"/>
          </a:xfrm>
        </p:spPr>
        <p:txBody>
          <a:bodyPr>
            <a:normAutofit/>
          </a:bodyPr>
          <a:lstStyle/>
          <a:p>
            <a:r>
              <a:rPr lang="en-US" sz="2600" dirty="0"/>
              <a:t>As the time progresses, the pressurized interstitial fluid flows out of the tissue, through the porous indenter, leading to a progressive reduction in the fluid pressure and increase in solid matrix deformation</a:t>
            </a:r>
          </a:p>
          <a:p>
            <a:r>
              <a:rPr lang="en-US" sz="2600" dirty="0"/>
              <a:t>Thus, the load becomes progressively more supported by the solid matrix.</a:t>
            </a:r>
          </a:p>
          <a:p>
            <a:r>
              <a:rPr lang="en-US" sz="2600" dirty="0"/>
              <a:t>This concept of load sharing between the solid and fluid matrix is called interstitial fluid load support, which plays an important role in the friction response of </a:t>
            </a:r>
            <a:r>
              <a:rPr lang="en-US" sz="2600" dirty="0" err="1"/>
              <a:t>articular</a:t>
            </a:r>
            <a:r>
              <a:rPr lang="en-US" sz="2600" dirty="0"/>
              <a:t> cartilage</a:t>
            </a:r>
          </a:p>
          <a:p>
            <a:r>
              <a:rPr lang="en-US" sz="2600" dirty="0"/>
              <a:t>Ratio of interstitial fluid pressure to applied stress is called Fluid load support</a:t>
            </a:r>
          </a:p>
        </p:txBody>
      </p:sp>
    </p:spTree>
    <p:extLst>
      <p:ext uri="{BB962C8B-B14F-4D97-AF65-F5344CB8AC3E}">
        <p14:creationId xmlns:p14="http://schemas.microsoft.com/office/powerpoint/2010/main" xmlns="" val="42868383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49369" y="908720"/>
            <a:ext cx="8229600" cy="5668963"/>
          </a:xfrm>
        </p:spPr>
        <p:txBody>
          <a:bodyPr>
            <a:normAutofit/>
          </a:bodyPr>
          <a:lstStyle/>
          <a:p>
            <a:pPr>
              <a:buNone/>
            </a:pPr>
            <a:endParaRPr lang="en-US" sz="2600" dirty="0" smtClean="0"/>
          </a:p>
          <a:p>
            <a:pPr>
              <a:buNone/>
            </a:pPr>
            <a:endParaRPr lang="en-US" sz="2600" dirty="0"/>
          </a:p>
          <a:p>
            <a:pPr>
              <a:buNone/>
            </a:pPr>
            <a:r>
              <a:rPr lang="en-US" sz="2600" dirty="0" smtClean="0"/>
              <a:t>(</a:t>
            </a:r>
            <a:r>
              <a:rPr lang="en-US" sz="2600" dirty="0"/>
              <a:t>a) Creep deformation versus time</a:t>
            </a:r>
          </a:p>
        </p:txBody>
      </p:sp>
      <p:pic>
        <p:nvPicPr>
          <p:cNvPr id="6" name="Content Placeholder 6" descr="cartilage pic 3.PNG"/>
          <p:cNvPicPr>
            <a:picLocks noChangeAspect="1"/>
          </p:cNvPicPr>
          <p:nvPr/>
        </p:nvPicPr>
        <p:blipFill>
          <a:blip r:embed="rId2"/>
          <a:stretch>
            <a:fillRect/>
          </a:stretch>
        </p:blipFill>
        <p:spPr>
          <a:xfrm>
            <a:off x="1949369" y="2642869"/>
            <a:ext cx="7276449" cy="3962400"/>
          </a:xfrm>
          <a:prstGeom prst="rect">
            <a:avLst/>
          </a:prstGeom>
        </p:spPr>
      </p:pic>
    </p:spTree>
    <p:extLst>
      <p:ext uri="{BB962C8B-B14F-4D97-AF65-F5344CB8AC3E}">
        <p14:creationId xmlns:p14="http://schemas.microsoft.com/office/powerpoint/2010/main" xmlns="" val="16223308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1964" y="1916832"/>
            <a:ext cx="8229600" cy="5821363"/>
          </a:xfrm>
        </p:spPr>
        <p:txBody>
          <a:bodyPr/>
          <a:lstStyle/>
          <a:p>
            <a:pPr>
              <a:buNone/>
            </a:pPr>
            <a:r>
              <a:rPr lang="en-US" sz="2600" dirty="0"/>
              <a:t>(b) Ratio of interstitial fluid pressure to applied stress</a:t>
            </a:r>
          </a:p>
        </p:txBody>
      </p:sp>
      <p:pic>
        <p:nvPicPr>
          <p:cNvPr id="4" name="Picture 3" descr="cartilage pic 4.PNG"/>
          <p:cNvPicPr>
            <a:picLocks noChangeAspect="1"/>
          </p:cNvPicPr>
          <p:nvPr/>
        </p:nvPicPr>
        <p:blipFill>
          <a:blip r:embed="rId2"/>
          <a:stretch>
            <a:fillRect/>
          </a:stretch>
        </p:blipFill>
        <p:spPr>
          <a:xfrm>
            <a:off x="2638028" y="2492896"/>
            <a:ext cx="6645159" cy="4191000"/>
          </a:xfrm>
          <a:prstGeom prst="rect">
            <a:avLst/>
          </a:prstGeom>
        </p:spPr>
      </p:pic>
    </p:spTree>
    <p:extLst>
      <p:ext uri="{BB962C8B-B14F-4D97-AF65-F5344CB8AC3E}">
        <p14:creationId xmlns:p14="http://schemas.microsoft.com/office/powerpoint/2010/main" xmlns="" val="20287520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9956" y="1772817"/>
            <a:ext cx="8229600" cy="4896544"/>
          </a:xfrm>
        </p:spPr>
        <p:txBody>
          <a:bodyPr>
            <a:normAutofit/>
          </a:bodyPr>
          <a:lstStyle/>
          <a:p>
            <a:r>
              <a:rPr lang="en-US" sz="2600" dirty="0"/>
              <a:t>Some experiments were done to measure the frictional response of cartilage against cartilage, using bovine shoulder joints with a variety of testing conditions, including variations in the magnitude and temporal profile of the applied load, the sliding velocity, and the role of synovial fluid versus saline as a lubricant. Based on the experimental observations, the response of cartilage could be attributed to the biphasic nature of cartilage. </a:t>
            </a:r>
          </a:p>
          <a:p>
            <a:r>
              <a:rPr lang="en-US" sz="2600" dirty="0"/>
              <a:t>The results conclude that the friction force at the </a:t>
            </a:r>
            <a:r>
              <a:rPr lang="en-US" sz="2600" dirty="0" err="1"/>
              <a:t>articular</a:t>
            </a:r>
            <a:r>
              <a:rPr lang="en-US" sz="2600" dirty="0"/>
              <a:t> surface was proportional to the load carried by the solid phase.</a:t>
            </a:r>
          </a:p>
          <a:p>
            <a:pPr>
              <a:buNone/>
            </a:pPr>
            <a:endParaRPr lang="en-US" sz="2600" dirty="0"/>
          </a:p>
        </p:txBody>
      </p:sp>
    </p:spTree>
    <p:extLst>
      <p:ext uri="{BB962C8B-B14F-4D97-AF65-F5344CB8AC3E}">
        <p14:creationId xmlns:p14="http://schemas.microsoft.com/office/powerpoint/2010/main" xmlns="" val="5038555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1884" y="1556792"/>
            <a:ext cx="8229600" cy="5668963"/>
          </a:xfrm>
        </p:spPr>
        <p:txBody>
          <a:bodyPr>
            <a:normAutofit/>
          </a:bodyPr>
          <a:lstStyle/>
          <a:p>
            <a:pPr>
              <a:buNone/>
            </a:pPr>
            <a:r>
              <a:rPr lang="en-US" sz="2000" dirty="0" smtClean="0"/>
              <a:t>    </a:t>
            </a:r>
            <a:r>
              <a:rPr lang="en-US" sz="2000" dirty="0"/>
              <a:t>Time-dependent response of the friction coefficient of </a:t>
            </a:r>
            <a:r>
              <a:rPr lang="en-US" sz="2000" dirty="0" err="1"/>
              <a:t>articular</a:t>
            </a:r>
            <a:r>
              <a:rPr lang="en-US" sz="2000" dirty="0"/>
              <a:t> cartilage plugs (∅9 mm) against a metal </a:t>
            </a:r>
            <a:r>
              <a:rPr lang="en-US" sz="2000" dirty="0" err="1"/>
              <a:t>counterface</a:t>
            </a:r>
            <a:r>
              <a:rPr lang="en-US" sz="2000" dirty="0"/>
              <a:t>, under a constant applied load of 30 N</a:t>
            </a:r>
          </a:p>
        </p:txBody>
      </p:sp>
      <p:pic>
        <p:nvPicPr>
          <p:cNvPr id="4" name="Picture 3" descr="cartilage pic 5.PNG"/>
          <p:cNvPicPr>
            <a:picLocks noChangeAspect="1"/>
          </p:cNvPicPr>
          <p:nvPr/>
        </p:nvPicPr>
        <p:blipFill>
          <a:blip r:embed="rId2"/>
          <a:stretch>
            <a:fillRect/>
          </a:stretch>
        </p:blipFill>
        <p:spPr>
          <a:xfrm>
            <a:off x="2277988" y="2564904"/>
            <a:ext cx="6794194" cy="4061852"/>
          </a:xfrm>
          <a:prstGeom prst="rect">
            <a:avLst/>
          </a:prstGeom>
        </p:spPr>
      </p:pic>
    </p:spTree>
    <p:extLst>
      <p:ext uri="{BB962C8B-B14F-4D97-AF65-F5344CB8AC3E}">
        <p14:creationId xmlns:p14="http://schemas.microsoft.com/office/powerpoint/2010/main" xmlns="" val="7450431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2060848"/>
            <a:ext cx="8763000" cy="6096000"/>
          </a:xfrm>
        </p:spPr>
        <p:txBody>
          <a:bodyPr>
            <a:noAutofit/>
          </a:bodyPr>
          <a:lstStyle/>
          <a:p>
            <a:r>
              <a:rPr lang="en-US" sz="2600" dirty="0"/>
              <a:t>Experiments also performed by testing the frictional response of cylindrical bovine cartilage plugs against glass, under unconfined compression creep. It was observed that the friction coefficient of cartilage rises over time, from an average of </a:t>
            </a:r>
            <a:r>
              <a:rPr lang="en-US" sz="2600" i="1" dirty="0" err="1"/>
              <a:t>μ</a:t>
            </a:r>
            <a:r>
              <a:rPr lang="en-US" sz="2600" baseline="-25000" dirty="0" err="1"/>
              <a:t>min</a:t>
            </a:r>
            <a:r>
              <a:rPr lang="en-US" sz="2600" dirty="0"/>
              <a:t> = 0.010 to </a:t>
            </a:r>
            <a:r>
              <a:rPr lang="en-US" sz="2600" i="1" dirty="0" err="1"/>
              <a:t>μ</a:t>
            </a:r>
            <a:r>
              <a:rPr lang="en-US" sz="2600" i="1" baseline="-25000" dirty="0" err="1"/>
              <a:t>eff</a:t>
            </a:r>
            <a:r>
              <a:rPr lang="en-US" sz="2600" dirty="0"/>
              <a:t> = 0.24 over a median time of 75 minutes. Furthermore, they observed that the interstitial fluid load support (</a:t>
            </a:r>
            <a:r>
              <a:rPr lang="en-US" sz="2600" i="1" dirty="0" err="1"/>
              <a:t>W</a:t>
            </a:r>
            <a:r>
              <a:rPr lang="en-US" sz="2600" i="1" baseline="30000" dirty="0" err="1"/>
              <a:t>p</a:t>
            </a:r>
            <a:r>
              <a:rPr lang="en-US" sz="2600" i="1" dirty="0"/>
              <a:t>/W)</a:t>
            </a:r>
            <a:r>
              <a:rPr lang="en-US" sz="2600" dirty="0"/>
              <a:t>, simultaneously decreased from 89% to 9%. </a:t>
            </a:r>
          </a:p>
          <a:p>
            <a:r>
              <a:rPr lang="en-US" sz="2600" dirty="0"/>
              <a:t>Variation of both friction coefficient and interstitial fluid load support with time is shown below</a:t>
            </a:r>
          </a:p>
        </p:txBody>
      </p:sp>
    </p:spTree>
    <p:extLst>
      <p:ext uri="{BB962C8B-B14F-4D97-AF65-F5344CB8AC3E}">
        <p14:creationId xmlns:p14="http://schemas.microsoft.com/office/powerpoint/2010/main" xmlns="" val="28666856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9916" y="1556792"/>
            <a:ext cx="8458200" cy="5668963"/>
          </a:xfrm>
        </p:spPr>
        <p:txBody>
          <a:bodyPr>
            <a:normAutofit/>
          </a:bodyPr>
          <a:lstStyle/>
          <a:p>
            <a:pPr marL="514350" indent="-514350">
              <a:buAutoNum type="alphaLcParenBoth"/>
            </a:pPr>
            <a:r>
              <a:rPr lang="en-US" sz="2000" dirty="0"/>
              <a:t>Time-dependent response of the friction coefficient </a:t>
            </a:r>
            <a:r>
              <a:rPr lang="el-GR" sz="2000" i="1" dirty="0"/>
              <a:t>μ</a:t>
            </a:r>
            <a:r>
              <a:rPr lang="en-US" sz="2000" i="1" baseline="-25000" dirty="0" err="1"/>
              <a:t>eff</a:t>
            </a:r>
            <a:r>
              <a:rPr lang="en-US" sz="2000" i="1" baseline="-25000" dirty="0"/>
              <a:t> </a:t>
            </a:r>
            <a:r>
              <a:rPr lang="en-US" sz="2000" dirty="0"/>
              <a:t>and interstitial fluid load support </a:t>
            </a:r>
            <a:r>
              <a:rPr lang="en-US" sz="2000" i="1" dirty="0" err="1"/>
              <a:t>W</a:t>
            </a:r>
            <a:r>
              <a:rPr lang="en-US" sz="2000" i="1" baseline="30000" dirty="0" err="1"/>
              <a:t>p</a:t>
            </a:r>
            <a:r>
              <a:rPr lang="en-US" sz="2000" b="1" dirty="0"/>
              <a:t>/</a:t>
            </a:r>
            <a:r>
              <a:rPr lang="en-US" sz="2000" i="1" dirty="0"/>
              <a:t>W</a:t>
            </a:r>
            <a:r>
              <a:rPr lang="en-US" sz="2000" dirty="0"/>
              <a:t> of </a:t>
            </a:r>
            <a:r>
              <a:rPr lang="en-US" sz="2000" dirty="0" err="1"/>
              <a:t>articular</a:t>
            </a:r>
            <a:r>
              <a:rPr lang="en-US" sz="2000" dirty="0"/>
              <a:t> cartilage plugs against glass under constant load of 4.5 N</a:t>
            </a:r>
          </a:p>
        </p:txBody>
      </p:sp>
      <p:pic>
        <p:nvPicPr>
          <p:cNvPr id="4" name="Picture 3" descr="cartilage pic 6.PNG"/>
          <p:cNvPicPr>
            <a:picLocks noChangeAspect="1"/>
          </p:cNvPicPr>
          <p:nvPr/>
        </p:nvPicPr>
        <p:blipFill>
          <a:blip r:embed="rId2"/>
          <a:stretch>
            <a:fillRect/>
          </a:stretch>
        </p:blipFill>
        <p:spPr>
          <a:xfrm>
            <a:off x="2710036" y="2564904"/>
            <a:ext cx="6066487" cy="4101555"/>
          </a:xfrm>
          <a:prstGeom prst="rect">
            <a:avLst/>
          </a:prstGeom>
        </p:spPr>
      </p:pic>
    </p:spTree>
    <p:extLst>
      <p:ext uri="{BB962C8B-B14F-4D97-AF65-F5344CB8AC3E}">
        <p14:creationId xmlns:p14="http://schemas.microsoft.com/office/powerpoint/2010/main" xmlns="" val="3702867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444" y="1574970"/>
            <a:ext cx="8229600" cy="5821363"/>
          </a:xfrm>
        </p:spPr>
        <p:txBody>
          <a:bodyPr>
            <a:normAutofit/>
          </a:bodyPr>
          <a:lstStyle/>
          <a:p>
            <a:pPr>
              <a:buNone/>
            </a:pPr>
            <a:r>
              <a:rPr lang="en-US" sz="2600" dirty="0"/>
              <a:t>(b) A plot of </a:t>
            </a:r>
            <a:r>
              <a:rPr lang="en-US" sz="2600" i="1" dirty="0" err="1"/>
              <a:t>μ</a:t>
            </a:r>
            <a:r>
              <a:rPr lang="en-US" sz="2600" i="1" baseline="-25000" dirty="0" err="1"/>
              <a:t>eff</a:t>
            </a:r>
            <a:r>
              <a:rPr lang="en-US" sz="2600" dirty="0"/>
              <a:t> versus </a:t>
            </a:r>
            <a:r>
              <a:rPr lang="en-US" sz="2600" i="1" dirty="0" err="1"/>
              <a:t>W</a:t>
            </a:r>
            <a:r>
              <a:rPr lang="en-US" sz="2600" i="1" baseline="30000" dirty="0" err="1"/>
              <a:t>p</a:t>
            </a:r>
            <a:r>
              <a:rPr lang="en-US" sz="2600" dirty="0"/>
              <a:t>/</a:t>
            </a:r>
            <a:r>
              <a:rPr lang="en-US" sz="2600" i="1" dirty="0"/>
              <a:t>W</a:t>
            </a:r>
            <a:r>
              <a:rPr lang="en-US" sz="2600" dirty="0"/>
              <a:t> yields a linear variation</a:t>
            </a:r>
          </a:p>
        </p:txBody>
      </p:sp>
      <p:pic>
        <p:nvPicPr>
          <p:cNvPr id="4" name="Picture 3" descr="cartilage pic 7.PNG"/>
          <p:cNvPicPr>
            <a:picLocks noChangeAspect="1"/>
          </p:cNvPicPr>
          <p:nvPr/>
        </p:nvPicPr>
        <p:blipFill>
          <a:blip r:embed="rId2"/>
          <a:stretch>
            <a:fillRect/>
          </a:stretch>
        </p:blipFill>
        <p:spPr>
          <a:xfrm>
            <a:off x="2998068" y="2276872"/>
            <a:ext cx="6414353" cy="4417561"/>
          </a:xfrm>
          <a:prstGeom prst="rect">
            <a:avLst/>
          </a:prstGeom>
        </p:spPr>
      </p:pic>
    </p:spTree>
    <p:extLst>
      <p:ext uri="{BB962C8B-B14F-4D97-AF65-F5344CB8AC3E}">
        <p14:creationId xmlns:p14="http://schemas.microsoft.com/office/powerpoint/2010/main" xmlns="" val="42453001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3932" y="1484784"/>
            <a:ext cx="8229600" cy="5733256"/>
          </a:xfrm>
        </p:spPr>
        <p:txBody>
          <a:bodyPr>
            <a:noAutofit/>
          </a:bodyPr>
          <a:lstStyle/>
          <a:p>
            <a:r>
              <a:rPr lang="en-US" sz="2500" dirty="0"/>
              <a:t>Since physiological loading conditions generally involve cyclical and intermittent loads, it was hypothesized that dynamic compressive loading of a disk of cartilage may sustain dynamic interstitial fluid pressurization indefinitely, always keeping the friction coefficient low. </a:t>
            </a:r>
          </a:p>
          <a:p>
            <a:r>
              <a:rPr lang="en-US" sz="2500" dirty="0"/>
              <a:t>This hypothesis was tested experimentally and, contrary to expectation, the friction coefficient of cartilage against glass under dynamic loading was observed to rise at the same rate as under static loading, while fluctuating above and below the static loading value. </a:t>
            </a:r>
          </a:p>
          <a:p>
            <a:r>
              <a:rPr lang="en-US" sz="2500" dirty="0"/>
              <a:t>For example, under cyclical loading at 0.5 Hz, static loading produced an equilibrium friction coefficient of </a:t>
            </a:r>
            <a:r>
              <a:rPr lang="en-US" sz="2500" i="1" dirty="0" err="1"/>
              <a:t>μ</a:t>
            </a:r>
            <a:r>
              <a:rPr lang="en-US" sz="2500" i="1" baseline="-25000" dirty="0" err="1"/>
              <a:t>eq</a:t>
            </a:r>
            <a:r>
              <a:rPr lang="en-US" sz="2500" dirty="0"/>
              <a:t> = 0.15, while dynamic loading achieved a steady-state cycle where </a:t>
            </a:r>
            <a:r>
              <a:rPr lang="en-US" sz="2500" i="1" dirty="0" err="1"/>
              <a:t>μ</a:t>
            </a:r>
            <a:r>
              <a:rPr lang="en-US" sz="2500" i="1" baseline="-25000" dirty="0" err="1"/>
              <a:t>eff</a:t>
            </a:r>
            <a:r>
              <a:rPr lang="en-US" sz="2500" dirty="0"/>
              <a:t> fluctuated from 0.08 to 0.36.</a:t>
            </a:r>
          </a:p>
        </p:txBody>
      </p:sp>
    </p:spTree>
    <p:extLst>
      <p:ext uri="{BB962C8B-B14F-4D97-AF65-F5344CB8AC3E}">
        <p14:creationId xmlns:p14="http://schemas.microsoft.com/office/powerpoint/2010/main" xmlns="" val="39844154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SHOULDER WEAR TEST</a:t>
            </a:r>
            <a:endParaRPr lang="en-US" dirty="0"/>
          </a:p>
        </p:txBody>
      </p:sp>
      <p:sp>
        <p:nvSpPr>
          <p:cNvPr id="3" name="Subtitle 2"/>
          <p:cNvSpPr>
            <a:spLocks noGrp="1"/>
          </p:cNvSpPr>
          <p:nvPr>
            <p:ph type="subTitle" idx="1"/>
          </p:nvPr>
        </p:nvSpPr>
        <p:spPr/>
        <p:txBody>
          <a:bodyPr/>
          <a:lstStyle/>
          <a:p>
            <a:r>
              <a:rPr lang="en-US" dirty="0" smtClean="0"/>
              <a:t>Mohammed Iqbal 131501019</a:t>
            </a:r>
          </a:p>
          <a:p>
            <a:r>
              <a:rPr lang="en-US" dirty="0" smtClean="0"/>
              <a:t>09/04/2018</a:t>
            </a:r>
            <a:endParaRPr lang="en-US" dirty="0"/>
          </a:p>
        </p:txBody>
      </p:sp>
    </p:spTree>
    <p:extLst>
      <p:ext uri="{BB962C8B-B14F-4D97-AF65-F5344CB8AC3E}">
        <p14:creationId xmlns:p14="http://schemas.microsoft.com/office/powerpoint/2010/main" xmlns="" val="19201110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5940" y="1484784"/>
            <a:ext cx="8534400" cy="5745163"/>
          </a:xfrm>
        </p:spPr>
        <p:txBody>
          <a:bodyPr>
            <a:normAutofit/>
          </a:bodyPr>
          <a:lstStyle/>
          <a:p>
            <a:pPr>
              <a:buNone/>
            </a:pPr>
            <a:r>
              <a:rPr lang="en-US" sz="2600" dirty="0"/>
              <a:t>(</a:t>
            </a:r>
            <a:r>
              <a:rPr lang="en-US" dirty="0"/>
              <a:t>a)Experimental measurements of the coefficient of friction of a cartilage plug (∅4.8 mm) against glass, under a constant load of 13.4 N, or a sinusoidal load varying from 4.5 N to 22.3 N </a:t>
            </a:r>
          </a:p>
        </p:txBody>
      </p:sp>
      <p:pic>
        <p:nvPicPr>
          <p:cNvPr id="4" name="Picture 3" descr="cartilage pic 8.PNG"/>
          <p:cNvPicPr>
            <a:picLocks noChangeAspect="1"/>
          </p:cNvPicPr>
          <p:nvPr/>
        </p:nvPicPr>
        <p:blipFill>
          <a:blip r:embed="rId2"/>
          <a:stretch>
            <a:fillRect/>
          </a:stretch>
        </p:blipFill>
        <p:spPr>
          <a:xfrm>
            <a:off x="3286100" y="2549538"/>
            <a:ext cx="6008714" cy="4020988"/>
          </a:xfrm>
          <a:prstGeom prst="rect">
            <a:avLst/>
          </a:prstGeom>
        </p:spPr>
      </p:pic>
    </p:spTree>
    <p:extLst>
      <p:ext uri="{BB962C8B-B14F-4D97-AF65-F5344CB8AC3E}">
        <p14:creationId xmlns:p14="http://schemas.microsoft.com/office/powerpoint/2010/main" xmlns="" val="7480940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7908" y="1628800"/>
            <a:ext cx="8610600" cy="5668963"/>
          </a:xfrm>
        </p:spPr>
        <p:txBody>
          <a:bodyPr>
            <a:normAutofit/>
          </a:bodyPr>
          <a:lstStyle/>
          <a:p>
            <a:pPr>
              <a:buNone/>
            </a:pPr>
            <a:r>
              <a:rPr lang="en-US" sz="2600" dirty="0"/>
              <a:t>(b) Theoretical predictions of the friction coefficient</a:t>
            </a:r>
          </a:p>
        </p:txBody>
      </p:sp>
      <p:pic>
        <p:nvPicPr>
          <p:cNvPr id="4" name="Picture 3" descr="cartilage pic 9.PNG"/>
          <p:cNvPicPr>
            <a:picLocks noChangeAspect="1"/>
          </p:cNvPicPr>
          <p:nvPr/>
        </p:nvPicPr>
        <p:blipFill>
          <a:blip r:embed="rId2"/>
          <a:stretch>
            <a:fillRect/>
          </a:stretch>
        </p:blipFill>
        <p:spPr>
          <a:xfrm>
            <a:off x="2818837" y="2204864"/>
            <a:ext cx="6474950" cy="4218528"/>
          </a:xfrm>
          <a:prstGeom prst="rect">
            <a:avLst/>
          </a:prstGeom>
        </p:spPr>
      </p:pic>
    </p:spTree>
    <p:extLst>
      <p:ext uri="{BB962C8B-B14F-4D97-AF65-F5344CB8AC3E}">
        <p14:creationId xmlns:p14="http://schemas.microsoft.com/office/powerpoint/2010/main" xmlns="" val="20387812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5940" y="1772816"/>
            <a:ext cx="8229600" cy="5516563"/>
          </a:xfrm>
        </p:spPr>
        <p:txBody>
          <a:bodyPr>
            <a:normAutofit/>
          </a:bodyPr>
          <a:lstStyle/>
          <a:p>
            <a:endParaRPr lang="en-US" sz="2600" dirty="0"/>
          </a:p>
          <a:p>
            <a:r>
              <a:rPr lang="en-US" sz="2600" dirty="0"/>
              <a:t>If the hydrodynamic pressure in the vessels increases, blood pressure increases due to which the blood supply will be low and hence the cartilage degenerates </a:t>
            </a:r>
          </a:p>
          <a:p>
            <a:pPr>
              <a:buNone/>
            </a:pPr>
            <a:endParaRPr lang="en-US" sz="2600" dirty="0"/>
          </a:p>
          <a:p>
            <a:r>
              <a:rPr lang="en-US" sz="2600" dirty="0"/>
              <a:t>If the hydrostatic pressure increases, accumulation of fluid takes place due to which swelling of the part happens and thus the bone movement reduces</a:t>
            </a:r>
          </a:p>
        </p:txBody>
      </p:sp>
    </p:spTree>
    <p:extLst>
      <p:ext uri="{BB962C8B-B14F-4D97-AF65-F5344CB8AC3E}">
        <p14:creationId xmlns:p14="http://schemas.microsoft.com/office/powerpoint/2010/main" xmlns="" val="10322182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1522414" y="1752600"/>
            <a:ext cx="10210798" cy="4953000"/>
          </a:xfrm>
        </p:spPr>
        <p:txBody>
          <a:bodyPr>
            <a:normAutofit fontScale="92500" lnSpcReduction="10000"/>
          </a:bodyPr>
          <a:lstStyle/>
          <a:p>
            <a:pPr marL="457200" indent="-457200">
              <a:buNone/>
            </a:pPr>
            <a:r>
              <a:rPr lang="en-US" dirty="0" smtClean="0"/>
              <a:t>1.     Which lubrication plays an important role in lubricating the joints?</a:t>
            </a:r>
          </a:p>
          <a:p>
            <a:pPr marL="457200" indent="-457200">
              <a:buNone/>
            </a:pPr>
            <a:r>
              <a:rPr lang="en-US" dirty="0" smtClean="0"/>
              <a:t>A.    Hydrodynamic (interstitial) lubrication plays an important role because it takes pressure after synovial fluid flows out under application of load.</a:t>
            </a:r>
          </a:p>
          <a:p>
            <a:pPr marL="457200" indent="-457200">
              <a:buNone/>
            </a:pPr>
            <a:r>
              <a:rPr lang="en-US" dirty="0" smtClean="0"/>
              <a:t>2.     Why did cartilage exhibits a much higher stiffness in tension than compression?</a:t>
            </a:r>
          </a:p>
          <a:p>
            <a:pPr marL="457200" indent="-457200">
              <a:buNone/>
            </a:pPr>
            <a:r>
              <a:rPr lang="en-US" dirty="0" smtClean="0"/>
              <a:t>A.    Because of the </a:t>
            </a:r>
            <a:r>
              <a:rPr lang="en-US" dirty="0" err="1" smtClean="0"/>
              <a:t>fibrillar</a:t>
            </a:r>
            <a:r>
              <a:rPr lang="en-US" dirty="0" smtClean="0"/>
              <a:t> nature of the collagen matrix, and since fibrils can resist tensile loads much better than compressive loads, cartilage exhibits a much higher stiffness in tension than compression.</a:t>
            </a:r>
          </a:p>
          <a:p>
            <a:pPr marL="457200" indent="-457200">
              <a:buNone/>
            </a:pPr>
            <a:r>
              <a:rPr lang="en-US" dirty="0" smtClean="0"/>
              <a:t>3.     Upon application of constant load, why does the interstitial pressure falls to zero after rapid rise?</a:t>
            </a:r>
          </a:p>
          <a:p>
            <a:pPr marL="457200" indent="-457200">
              <a:buAutoNum type="alphaUcPeriod"/>
            </a:pPr>
            <a:r>
              <a:rPr lang="en-US" dirty="0" smtClean="0"/>
              <a:t>Interstitial pressure falls to zero because after reaching to value equal to applied compressive stress, the pressurized interstitial fluid flows out of the tissue through porous intender, leading to a progressive reduction in the fluid pressure and increase in solid matrix </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860" y="2636912"/>
            <a:ext cx="9143998" cy="1020762"/>
          </a:xfrm>
        </p:spPr>
        <p:txBody>
          <a:bodyPr>
            <a:normAutofit/>
          </a:bodyPr>
          <a:lstStyle/>
          <a:p>
            <a:r>
              <a:rPr lang="en-US" sz="4400" dirty="0" smtClean="0"/>
              <a:t>OCULAR TRIBOLOGY</a:t>
            </a:r>
            <a:endParaRPr lang="en-US" sz="4400" dirty="0"/>
          </a:p>
        </p:txBody>
      </p:sp>
      <p:pic>
        <p:nvPicPr>
          <p:cNvPr id="1026" name="Picture 2" descr="Image result for contact len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97859" y="4077072"/>
            <a:ext cx="6286500" cy="2381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10771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92832"/>
            <a:ext cx="4104456" cy="1512168"/>
          </a:xfrm>
        </p:spPr>
        <p:txBody>
          <a:bodyPr>
            <a:noAutofit/>
          </a:bodyPr>
          <a:lstStyle/>
          <a:p>
            <a:r>
              <a:rPr lang="en-US" sz="4000" dirty="0"/>
              <a:t>Introduction</a:t>
            </a:r>
            <a:br>
              <a:rPr lang="en-US" sz="4000" dirty="0"/>
            </a:br>
            <a:endParaRPr lang="en-US" sz="4000" dirty="0"/>
          </a:p>
        </p:txBody>
      </p:sp>
      <p:sp>
        <p:nvSpPr>
          <p:cNvPr id="5" name="Content Placeholder 4"/>
          <p:cNvSpPr>
            <a:spLocks noGrp="1"/>
          </p:cNvSpPr>
          <p:nvPr>
            <p:ph idx="1"/>
          </p:nvPr>
        </p:nvSpPr>
        <p:spPr>
          <a:xfrm>
            <a:off x="1197868" y="1905000"/>
            <a:ext cx="9756574" cy="4848200"/>
          </a:xfrm>
        </p:spPr>
        <p:txBody>
          <a:bodyPr/>
          <a:lstStyle/>
          <a:p>
            <a:r>
              <a:rPr lang="en-US" dirty="0" smtClean="0"/>
              <a:t>Ocular </a:t>
            </a:r>
            <a:r>
              <a:rPr lang="en-US" dirty="0"/>
              <a:t>tribology is concerned </a:t>
            </a:r>
            <a:r>
              <a:rPr lang="en-US" dirty="0" smtClean="0"/>
              <a:t>with </a:t>
            </a:r>
            <a:r>
              <a:rPr lang="en-US" dirty="0"/>
              <a:t>the mechanisms of </a:t>
            </a:r>
            <a:r>
              <a:rPr lang="en-US" dirty="0">
                <a:solidFill>
                  <a:schemeClr val="accent1"/>
                </a:solidFill>
              </a:rPr>
              <a:t>contact lens </a:t>
            </a:r>
            <a:r>
              <a:rPr lang="en-US" dirty="0"/>
              <a:t>lubrication</a:t>
            </a:r>
          </a:p>
          <a:p>
            <a:r>
              <a:rPr lang="en-US" dirty="0" smtClean="0"/>
              <a:t>A </a:t>
            </a:r>
            <a:r>
              <a:rPr lang="en-US" dirty="0"/>
              <a:t>contact lens is a small </a:t>
            </a:r>
            <a:r>
              <a:rPr lang="en-US" dirty="0">
                <a:hlinkClick r:id="rId3"/>
              </a:rPr>
              <a:t>lens</a:t>
            </a:r>
            <a:r>
              <a:rPr lang="en-US" dirty="0"/>
              <a:t> worn directly on the surface of the </a:t>
            </a:r>
            <a:r>
              <a:rPr lang="en-US" dirty="0">
                <a:hlinkClick r:id="rId4"/>
              </a:rPr>
              <a:t>eye</a:t>
            </a:r>
            <a:r>
              <a:rPr lang="en-US" dirty="0"/>
              <a:t> to aid or correct defective </a:t>
            </a:r>
            <a:r>
              <a:rPr lang="en-US" dirty="0" smtClean="0">
                <a:hlinkClick r:id="rId5"/>
              </a:rPr>
              <a:t>vision</a:t>
            </a:r>
            <a:r>
              <a:rPr lang="en-US" dirty="0" smtClean="0"/>
              <a:t>.</a:t>
            </a:r>
          </a:p>
          <a:p>
            <a:r>
              <a:rPr lang="en-US" dirty="0"/>
              <a:t>Modern contact lenses are of two main types – </a:t>
            </a:r>
            <a:r>
              <a:rPr lang="en-US" dirty="0">
                <a:solidFill>
                  <a:schemeClr val="accent1"/>
                </a:solidFill>
              </a:rPr>
              <a:t>soft and rigid gas permeable (RGP)</a:t>
            </a:r>
            <a:endParaRPr lang="en-US" dirty="0" smtClean="0">
              <a:solidFill>
                <a:schemeClr val="accent1"/>
              </a:solidFill>
            </a:endParaRPr>
          </a:p>
          <a:p>
            <a:r>
              <a:rPr lang="en-US" dirty="0" smtClean="0"/>
              <a:t>They </a:t>
            </a:r>
            <a:r>
              <a:rPr lang="en-US" dirty="0"/>
              <a:t>are considered as medical devices and can be worn to correct vision, for cosmetic or therapeutic reasons.</a:t>
            </a:r>
          </a:p>
          <a:p>
            <a:r>
              <a:rPr lang="en-US" dirty="0" smtClean="0"/>
              <a:t>The </a:t>
            </a:r>
            <a:r>
              <a:rPr lang="en-US" dirty="0"/>
              <a:t>average age of contact lens wearers globally was </a:t>
            </a:r>
            <a:r>
              <a:rPr lang="en-US" dirty="0" smtClean="0"/>
              <a:t>38 </a:t>
            </a:r>
            <a:r>
              <a:rPr lang="en-US" dirty="0"/>
              <a:t>years old as of </a:t>
            </a:r>
            <a:r>
              <a:rPr lang="en-US" dirty="0" smtClean="0"/>
              <a:t>now.</a:t>
            </a:r>
            <a:endParaRPr lang="en-US" dirty="0"/>
          </a:p>
        </p:txBody>
      </p:sp>
      <p:pic>
        <p:nvPicPr>
          <p:cNvPr id="2052" name="Picture 4" descr="Image result for contact lens"/>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666673" y="381179"/>
            <a:ext cx="2304256" cy="15354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024109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274638"/>
            <a:ext cx="9900592" cy="1020762"/>
          </a:xfrm>
        </p:spPr>
        <p:txBody>
          <a:bodyPr/>
          <a:lstStyle/>
          <a:p>
            <a:r>
              <a:rPr lang="en-US" dirty="0" smtClean="0"/>
              <a:t>Types of contact lenses</a:t>
            </a:r>
            <a:endParaRPr lang="en-US" dirty="0"/>
          </a:p>
        </p:txBody>
      </p:sp>
      <p:sp>
        <p:nvSpPr>
          <p:cNvPr id="3" name="Content Placeholder 2"/>
          <p:cNvSpPr>
            <a:spLocks noGrp="1"/>
          </p:cNvSpPr>
          <p:nvPr>
            <p:ph idx="1"/>
          </p:nvPr>
        </p:nvSpPr>
        <p:spPr/>
        <p:txBody>
          <a:bodyPr/>
          <a:lstStyle/>
          <a:p>
            <a:r>
              <a:rPr lang="en-US" b="1" dirty="0"/>
              <a:t>Soft contact </a:t>
            </a:r>
            <a:r>
              <a:rPr lang="en-US" b="1" dirty="0" smtClean="0"/>
              <a:t>lenses</a:t>
            </a:r>
          </a:p>
          <a:p>
            <a:r>
              <a:rPr lang="en-US" b="1" dirty="0"/>
              <a:t>Rigid gas permeable (RGP) contact </a:t>
            </a:r>
            <a:r>
              <a:rPr lang="en-US" b="1" dirty="0" smtClean="0"/>
              <a:t>lenses</a:t>
            </a:r>
          </a:p>
          <a:p>
            <a:r>
              <a:rPr lang="en-US" b="1" dirty="0"/>
              <a:t>Daily wear contact </a:t>
            </a:r>
            <a:r>
              <a:rPr lang="en-US" b="1" dirty="0" smtClean="0"/>
              <a:t>lenses</a:t>
            </a:r>
          </a:p>
          <a:p>
            <a:r>
              <a:rPr lang="en-US" b="1" dirty="0"/>
              <a:t>Extended wear contact </a:t>
            </a:r>
            <a:r>
              <a:rPr lang="en-US" b="1" dirty="0" smtClean="0"/>
              <a:t>lenses</a:t>
            </a:r>
          </a:p>
          <a:p>
            <a:r>
              <a:rPr lang="en-US" b="1" dirty="0"/>
              <a:t>Toric contact </a:t>
            </a:r>
            <a:r>
              <a:rPr lang="en-US" b="1" dirty="0" smtClean="0"/>
              <a:t>lenses</a:t>
            </a:r>
          </a:p>
          <a:p>
            <a:r>
              <a:rPr lang="en-US" b="1" dirty="0" smtClean="0"/>
              <a:t>Decorative (Plano) </a:t>
            </a:r>
            <a:r>
              <a:rPr lang="en-US" b="1" dirty="0"/>
              <a:t>contact lenses</a:t>
            </a:r>
            <a:endParaRPr lang="en-US" dirty="0"/>
          </a:p>
        </p:txBody>
      </p:sp>
    </p:spTree>
    <p:extLst>
      <p:ext uri="{BB962C8B-B14F-4D97-AF65-F5344CB8AC3E}">
        <p14:creationId xmlns:p14="http://schemas.microsoft.com/office/powerpoint/2010/main" xmlns="" val="8591284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692696"/>
            <a:ext cx="9143998" cy="1020762"/>
          </a:xfrm>
        </p:spPr>
        <p:txBody>
          <a:bodyPr/>
          <a:lstStyle/>
          <a:p>
            <a:r>
              <a:rPr lang="en-US" dirty="0" smtClean="0"/>
              <a:t>Contact Lenses material</a:t>
            </a:r>
            <a:r>
              <a:rPr lang="en-US" dirty="0"/>
              <a:t/>
            </a:r>
            <a:br>
              <a:rPr lang="en-US" dirty="0"/>
            </a:br>
            <a:endParaRPr lang="en-US" dirty="0"/>
          </a:p>
        </p:txBody>
      </p:sp>
      <p:sp>
        <p:nvSpPr>
          <p:cNvPr id="3" name="Content Placeholder 2"/>
          <p:cNvSpPr>
            <a:spLocks noGrp="1"/>
          </p:cNvSpPr>
          <p:nvPr>
            <p:ph idx="1"/>
          </p:nvPr>
        </p:nvSpPr>
        <p:spPr>
          <a:xfrm>
            <a:off x="1197868" y="1556792"/>
            <a:ext cx="10297144" cy="5472608"/>
          </a:xfrm>
        </p:spPr>
        <p:txBody>
          <a:bodyPr>
            <a:normAutofit/>
          </a:bodyPr>
          <a:lstStyle/>
          <a:p>
            <a:r>
              <a:rPr lang="en-US" dirty="0">
                <a:solidFill>
                  <a:schemeClr val="accent1"/>
                </a:solidFill>
              </a:rPr>
              <a:t>Hydrogels</a:t>
            </a:r>
            <a:r>
              <a:rPr lang="en-US" dirty="0"/>
              <a:t> have been used as the primary material in the fabrication of contact lenses. </a:t>
            </a:r>
            <a:endParaRPr lang="en-US" dirty="0" smtClean="0"/>
          </a:p>
          <a:p>
            <a:r>
              <a:rPr lang="en-US" dirty="0" smtClean="0"/>
              <a:t>A </a:t>
            </a:r>
            <a:r>
              <a:rPr lang="en-US" dirty="0"/>
              <a:t>hydrogel is a cross-linked hydrophilic polymer network filled with liquid which behaves like both solid and liquid under applied </a:t>
            </a:r>
            <a:r>
              <a:rPr lang="en-US" dirty="0" smtClean="0"/>
              <a:t>stress.</a:t>
            </a:r>
          </a:p>
          <a:p>
            <a:r>
              <a:rPr lang="en-US" dirty="0"/>
              <a:t>Because of this hydrophilic characteristics, the water content of various hydrogel contact lenses can range from approximately 38% to 75</a:t>
            </a:r>
            <a:r>
              <a:rPr lang="en-US" dirty="0" smtClean="0"/>
              <a:t>%.</a:t>
            </a:r>
          </a:p>
          <a:p>
            <a:r>
              <a:rPr lang="en-US" dirty="0"/>
              <a:t>The water content of soft lenses allows oxygen to pass through the lenses and keep the cornea healthy during contact lens wear.</a:t>
            </a:r>
          </a:p>
          <a:p>
            <a:r>
              <a:rPr lang="en-US" b="1" dirty="0">
                <a:solidFill>
                  <a:schemeClr val="accent1"/>
                </a:solidFill>
              </a:rPr>
              <a:t>Silicone hydrogel lenses</a:t>
            </a:r>
            <a:r>
              <a:rPr lang="en-US" dirty="0"/>
              <a:t> are an advanced type of soft contact lenses that are more porous than regular hydrogel lenses and allow even more oxygen to reach the </a:t>
            </a:r>
            <a:r>
              <a:rPr lang="en-US" dirty="0">
                <a:hlinkClick r:id="rId3"/>
              </a:rPr>
              <a:t>cornea</a:t>
            </a:r>
            <a:r>
              <a:rPr lang="en-US" dirty="0"/>
              <a:t>. </a:t>
            </a:r>
          </a:p>
          <a:p>
            <a:endParaRPr lang="en-US" dirty="0"/>
          </a:p>
          <a:p>
            <a:pPr marL="0" indent="0">
              <a:buNone/>
            </a:pPr>
            <a:endParaRPr lang="en-US" dirty="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xmlns="" val="1140340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 Used In Contact Lenses (Continued)</a:t>
            </a:r>
            <a:br>
              <a:rPr lang="en-US" dirty="0"/>
            </a:br>
            <a:endParaRPr lang="en-US" dirty="0"/>
          </a:p>
        </p:txBody>
      </p:sp>
      <p:sp>
        <p:nvSpPr>
          <p:cNvPr id="3" name="Content Placeholder 2"/>
          <p:cNvSpPr>
            <a:spLocks noGrp="1"/>
          </p:cNvSpPr>
          <p:nvPr>
            <p:ph idx="1"/>
          </p:nvPr>
        </p:nvSpPr>
        <p:spPr>
          <a:xfrm>
            <a:off x="1522414" y="1905000"/>
            <a:ext cx="9396534" cy="4953000"/>
          </a:xfrm>
        </p:spPr>
        <p:txBody>
          <a:bodyPr/>
          <a:lstStyle/>
          <a:p>
            <a:r>
              <a:rPr lang="en-US" dirty="0" smtClean="0"/>
              <a:t>Availability </a:t>
            </a:r>
            <a:r>
              <a:rPr lang="en-US" dirty="0"/>
              <a:t>of hydrogel soft lenses (Based on their water content)</a:t>
            </a:r>
          </a:p>
          <a:p>
            <a:pPr marL="0" indent="0">
              <a:buNone/>
            </a:pPr>
            <a:r>
              <a:rPr lang="en-US" dirty="0" smtClean="0"/>
              <a:t>	1.Low </a:t>
            </a:r>
            <a:r>
              <a:rPr lang="en-US" dirty="0"/>
              <a:t>content (Less than 40%)</a:t>
            </a:r>
          </a:p>
          <a:p>
            <a:pPr marL="0" indent="0">
              <a:buNone/>
            </a:pPr>
            <a:r>
              <a:rPr lang="en-US" dirty="0" smtClean="0"/>
              <a:t>	2.Medium </a:t>
            </a:r>
            <a:r>
              <a:rPr lang="en-US" dirty="0"/>
              <a:t>water content (50</a:t>
            </a:r>
            <a:r>
              <a:rPr lang="en-US" dirty="0" smtClean="0"/>
              <a:t>%)  </a:t>
            </a:r>
            <a:endParaRPr lang="en-US" dirty="0"/>
          </a:p>
          <a:p>
            <a:pPr marL="0" indent="0">
              <a:buNone/>
            </a:pPr>
            <a:r>
              <a:rPr lang="en-US" dirty="0" smtClean="0"/>
              <a:t>	3.High </a:t>
            </a:r>
            <a:r>
              <a:rPr lang="en-US" dirty="0"/>
              <a:t>water content (More than 60%)</a:t>
            </a:r>
          </a:p>
          <a:p>
            <a:r>
              <a:rPr lang="en-US" dirty="0" smtClean="0"/>
              <a:t>Other types:</a:t>
            </a:r>
          </a:p>
          <a:p>
            <a:pPr lvl="1"/>
            <a:r>
              <a:rPr lang="en-US" b="1" dirty="0"/>
              <a:t>Hybrid contact lenses</a:t>
            </a:r>
            <a:r>
              <a:rPr lang="en-US" dirty="0"/>
              <a:t> </a:t>
            </a:r>
            <a:endParaRPr lang="en-US" dirty="0" smtClean="0"/>
          </a:p>
          <a:p>
            <a:pPr lvl="1"/>
            <a:r>
              <a:rPr lang="en-US" b="1" dirty="0"/>
              <a:t>PMMA lenses</a:t>
            </a:r>
            <a:r>
              <a:rPr lang="en-US" dirty="0"/>
              <a:t>  </a:t>
            </a:r>
            <a:r>
              <a:rPr lang="en-US" dirty="0" smtClean="0"/>
              <a:t>-  made </a:t>
            </a:r>
            <a:r>
              <a:rPr lang="en-US" dirty="0"/>
              <a:t>from a transparent rigid plastic material called </a:t>
            </a:r>
            <a:r>
              <a:rPr lang="en-US" dirty="0" err="1"/>
              <a:t>polymethyl</a:t>
            </a:r>
            <a:r>
              <a:rPr lang="en-US" dirty="0"/>
              <a:t> methacrylate (PMMA</a:t>
            </a:r>
            <a:endParaRPr lang="en-US" dirty="0" smtClean="0"/>
          </a:p>
        </p:txBody>
      </p:sp>
      <p:pic>
        <p:nvPicPr>
          <p:cNvPr id="4" name="Picture 3"/>
          <p:cNvPicPr>
            <a:picLocks noChangeAspect="1"/>
          </p:cNvPicPr>
          <p:nvPr/>
        </p:nvPicPr>
        <p:blipFill>
          <a:blip r:embed="rId2"/>
          <a:stretch>
            <a:fillRect/>
          </a:stretch>
        </p:blipFill>
        <p:spPr>
          <a:xfrm>
            <a:off x="7750596" y="2276872"/>
            <a:ext cx="3013734" cy="2008509"/>
          </a:xfrm>
          <a:prstGeom prst="rect">
            <a:avLst/>
          </a:prstGeom>
        </p:spPr>
      </p:pic>
    </p:spTree>
    <p:extLst>
      <p:ext uri="{BB962C8B-B14F-4D97-AF65-F5344CB8AC3E}">
        <p14:creationId xmlns:p14="http://schemas.microsoft.com/office/powerpoint/2010/main" xmlns="" val="34057337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828" y="692696"/>
            <a:ext cx="9143998" cy="1020762"/>
          </a:xfrm>
        </p:spPr>
        <p:txBody>
          <a:bodyPr/>
          <a:lstStyle/>
          <a:p>
            <a:r>
              <a:rPr lang="en-US" dirty="0" smtClean="0"/>
              <a:t>Tribological Issues</a:t>
            </a:r>
            <a:r>
              <a:rPr lang="en-US" dirty="0"/>
              <a:t/>
            </a:r>
            <a:br>
              <a:rPr lang="en-US" dirty="0"/>
            </a:br>
            <a:endParaRPr lang="en-US" dirty="0"/>
          </a:p>
        </p:txBody>
      </p:sp>
      <p:sp>
        <p:nvSpPr>
          <p:cNvPr id="3" name="Content Placeholder 2"/>
          <p:cNvSpPr>
            <a:spLocks noGrp="1"/>
          </p:cNvSpPr>
          <p:nvPr>
            <p:ph idx="1"/>
          </p:nvPr>
        </p:nvSpPr>
        <p:spPr>
          <a:xfrm>
            <a:off x="1341884" y="1628800"/>
            <a:ext cx="9721080" cy="5229200"/>
          </a:xfrm>
        </p:spPr>
        <p:txBody>
          <a:bodyPr>
            <a:normAutofit fontScale="47500" lnSpcReduction="20000"/>
          </a:bodyPr>
          <a:lstStyle/>
          <a:p>
            <a:pPr>
              <a:lnSpc>
                <a:spcPct val="120000"/>
              </a:lnSpc>
            </a:pPr>
            <a:r>
              <a:rPr lang="en-US" sz="4200" dirty="0"/>
              <a:t>The insertion of a contact lens forms two interfaces with the natural eye, one with the lid wiper (pre-lens) and the other with the ocular surface (post-lens</a:t>
            </a:r>
            <a:r>
              <a:rPr lang="en-US" sz="4200" dirty="0" smtClean="0"/>
              <a:t>).</a:t>
            </a:r>
          </a:p>
          <a:p>
            <a:pPr>
              <a:lnSpc>
                <a:spcPct val="120000"/>
              </a:lnSpc>
            </a:pPr>
            <a:r>
              <a:rPr lang="en-US" sz="4200" dirty="0"/>
              <a:t>Both relative motion and loading are involved at these two interfaces and therefore tribology plays an important role in the blinking of the eye as well as the successful function of a contact lens.</a:t>
            </a:r>
            <a:endParaRPr lang="en-US" sz="4200" dirty="0" smtClean="0"/>
          </a:p>
          <a:p>
            <a:pPr>
              <a:lnSpc>
                <a:spcPct val="120000"/>
              </a:lnSpc>
            </a:pPr>
            <a:r>
              <a:rPr lang="en-US" sz="4200" dirty="0" smtClean="0"/>
              <a:t>Feeling </a:t>
            </a:r>
            <a:r>
              <a:rPr lang="en-US" sz="4200" dirty="0"/>
              <a:t>itchiness if the friction between eyelid and eyeball is very </a:t>
            </a:r>
            <a:r>
              <a:rPr lang="en-US" sz="4200" dirty="0" err="1" smtClean="0"/>
              <a:t>high.If</a:t>
            </a:r>
            <a:r>
              <a:rPr lang="en-US" sz="4200" dirty="0" smtClean="0"/>
              <a:t> </a:t>
            </a:r>
            <a:r>
              <a:rPr lang="en-US" sz="4200" dirty="0"/>
              <a:t>the friction is very low, the lens might slip out.</a:t>
            </a:r>
          </a:p>
          <a:p>
            <a:pPr>
              <a:lnSpc>
                <a:spcPct val="120000"/>
              </a:lnSpc>
            </a:pPr>
            <a:r>
              <a:rPr lang="en-US" sz="4200" dirty="0" smtClean="0"/>
              <a:t>Dynamic </a:t>
            </a:r>
            <a:r>
              <a:rPr lang="en-US" sz="4200" dirty="0"/>
              <a:t>friction/static friction plays very important role to design new lenses.</a:t>
            </a:r>
          </a:p>
          <a:p>
            <a:pPr>
              <a:lnSpc>
                <a:spcPct val="120000"/>
              </a:lnSpc>
            </a:pPr>
            <a:r>
              <a:rPr lang="en-US" sz="4200" dirty="0" smtClean="0"/>
              <a:t>Friction </a:t>
            </a:r>
            <a:r>
              <a:rPr lang="en-US" sz="4200" dirty="0"/>
              <a:t>changes when the lens starts to dry out.</a:t>
            </a:r>
          </a:p>
          <a:p>
            <a:pPr>
              <a:lnSpc>
                <a:spcPct val="120000"/>
              </a:lnSpc>
            </a:pPr>
            <a:r>
              <a:rPr lang="en-US" sz="4200" dirty="0" smtClean="0"/>
              <a:t>Lens </a:t>
            </a:r>
            <a:r>
              <a:rPr lang="en-US" sz="4200" dirty="0"/>
              <a:t>property changes when it is dipped in contact lens solution overnight</a:t>
            </a:r>
            <a:r>
              <a:rPr lang="en-US" sz="4200" dirty="0" smtClean="0"/>
              <a:t>.</a:t>
            </a:r>
            <a:endParaRPr lang="en-US" sz="4200" dirty="0"/>
          </a:p>
          <a:p>
            <a:pPr>
              <a:lnSpc>
                <a:spcPct val="120000"/>
              </a:lnSpc>
            </a:pPr>
            <a:r>
              <a:rPr lang="en-US" sz="4200" dirty="0" smtClean="0"/>
              <a:t>The </a:t>
            </a:r>
            <a:r>
              <a:rPr lang="en-US" sz="4200" dirty="0"/>
              <a:t>lens should remain lubricated so that the mechanical friction and associated pressures from the eyelid do not impact the lens and cornea negatively.</a:t>
            </a:r>
          </a:p>
          <a:p>
            <a:endParaRPr lang="en-US" dirty="0"/>
          </a:p>
        </p:txBody>
      </p:sp>
    </p:spTree>
    <p:extLst>
      <p:ext uri="{BB962C8B-B14F-4D97-AF65-F5344CB8AC3E}">
        <p14:creationId xmlns:p14="http://schemas.microsoft.com/office/powerpoint/2010/main" xmlns="" val="24004904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lstStyle/>
          <a:p>
            <a:r>
              <a:rPr lang="en-US" dirty="0" smtClean="0"/>
              <a:t>Shoulder Joint Replacement is the third most common </a:t>
            </a:r>
            <a:r>
              <a:rPr lang="en-US" dirty="0" err="1" smtClean="0"/>
              <a:t>ortho-paedic</a:t>
            </a:r>
            <a:r>
              <a:rPr lang="en-US" dirty="0" smtClean="0"/>
              <a:t> joint replacement after hip joint replacement.</a:t>
            </a:r>
          </a:p>
          <a:p>
            <a:r>
              <a:rPr lang="en-US" dirty="0" smtClean="0"/>
              <a:t>There are two type of  SJR. Total Shoulders and Reverse Shoulder.</a:t>
            </a:r>
          </a:p>
          <a:p>
            <a:r>
              <a:rPr lang="en-US" dirty="0" smtClean="0"/>
              <a:t>Most SJRs generally employ a cobalt Chromium component rubbing against Ultra-High Molecular Weight Polyethylene (UHMPWE) as an articulation</a:t>
            </a:r>
          </a:p>
          <a:p>
            <a:r>
              <a:rPr lang="en-US" dirty="0" smtClean="0"/>
              <a:t>Wear of this polyethylene glenoid component elicits and </a:t>
            </a:r>
            <a:r>
              <a:rPr lang="en-US" dirty="0" err="1" smtClean="0"/>
              <a:t>osteolytic</a:t>
            </a:r>
            <a:r>
              <a:rPr lang="en-US" dirty="0" smtClean="0"/>
              <a:t> response to the wear particles, leading to </a:t>
            </a:r>
            <a:r>
              <a:rPr lang="en-US" dirty="0" err="1" smtClean="0"/>
              <a:t>aspetic</a:t>
            </a:r>
            <a:r>
              <a:rPr lang="en-US" dirty="0" smtClean="0"/>
              <a:t> loosening of the joint. </a:t>
            </a:r>
            <a:endParaRPr lang="en-US" dirty="0"/>
          </a:p>
        </p:txBody>
      </p:sp>
    </p:spTree>
    <p:extLst>
      <p:ext uri="{BB962C8B-B14F-4D97-AF65-F5344CB8AC3E}">
        <p14:creationId xmlns:p14="http://schemas.microsoft.com/office/powerpoint/2010/main" xmlns="" val="21285360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876" y="404664"/>
            <a:ext cx="9143998" cy="1020762"/>
          </a:xfrm>
        </p:spPr>
        <p:txBody>
          <a:bodyPr>
            <a:normAutofit fontScale="90000"/>
          </a:bodyPr>
          <a:lstStyle/>
          <a:p>
            <a:r>
              <a:rPr lang="en-US" dirty="0"/>
              <a:t/>
            </a:r>
            <a:br>
              <a:rPr lang="en-US" dirty="0"/>
            </a:br>
            <a:r>
              <a:rPr lang="en-US" dirty="0"/>
              <a:t>S</a:t>
            </a:r>
            <a:r>
              <a:rPr lang="en-US" dirty="0" smtClean="0"/>
              <a:t>urface </a:t>
            </a:r>
            <a:r>
              <a:rPr lang="en-US" dirty="0"/>
              <a:t>properties of contact lenses with a </a:t>
            </a:r>
            <a:r>
              <a:rPr lang="en-US" dirty="0" err="1"/>
              <a:t>Nano</a:t>
            </a:r>
            <a:r>
              <a:rPr lang="en-US" dirty="0"/>
              <a:t> </a:t>
            </a:r>
            <a:r>
              <a:rPr lang="en-US" dirty="0" err="1"/>
              <a:t>Tribometer</a:t>
            </a:r>
            <a:r>
              <a:rPr lang="en-US" dirty="0"/>
              <a:t> </a:t>
            </a:r>
          </a:p>
        </p:txBody>
      </p:sp>
      <p:sp>
        <p:nvSpPr>
          <p:cNvPr id="3" name="Content Placeholder 2"/>
          <p:cNvSpPr>
            <a:spLocks noGrp="1"/>
          </p:cNvSpPr>
          <p:nvPr>
            <p:ph idx="1"/>
          </p:nvPr>
        </p:nvSpPr>
        <p:spPr>
          <a:xfrm>
            <a:off x="981844" y="1196752"/>
            <a:ext cx="9865096" cy="5832648"/>
          </a:xfrm>
        </p:spPr>
        <p:txBody>
          <a:bodyPr>
            <a:normAutofit/>
          </a:bodyPr>
          <a:lstStyle/>
          <a:p>
            <a:endParaRPr lang="en-US" dirty="0"/>
          </a:p>
          <a:p>
            <a:r>
              <a:rPr lang="en-US" dirty="0" smtClean="0"/>
              <a:t> Measurement </a:t>
            </a:r>
            <a:r>
              <a:rPr lang="en-US" dirty="0"/>
              <a:t>of coefficient of friction (CoF) of contact lenses using the </a:t>
            </a:r>
            <a:r>
              <a:rPr lang="en-US" dirty="0">
                <a:solidFill>
                  <a:schemeClr val="accent1"/>
                </a:solidFill>
              </a:rPr>
              <a:t>Anton </a:t>
            </a:r>
            <a:r>
              <a:rPr lang="en-US" dirty="0" err="1">
                <a:solidFill>
                  <a:schemeClr val="accent1"/>
                </a:solidFill>
              </a:rPr>
              <a:t>Paar</a:t>
            </a:r>
            <a:r>
              <a:rPr lang="en-US" dirty="0">
                <a:solidFill>
                  <a:schemeClr val="accent1"/>
                </a:solidFill>
              </a:rPr>
              <a:t> </a:t>
            </a:r>
            <a:r>
              <a:rPr lang="en-US" dirty="0" err="1">
                <a:solidFill>
                  <a:schemeClr val="accent1"/>
                </a:solidFill>
              </a:rPr>
              <a:t>Nano</a:t>
            </a:r>
            <a:r>
              <a:rPr lang="en-US" dirty="0">
                <a:solidFill>
                  <a:schemeClr val="accent1"/>
                </a:solidFill>
              </a:rPr>
              <a:t> </a:t>
            </a:r>
            <a:r>
              <a:rPr lang="en-US" dirty="0" err="1" smtClean="0">
                <a:solidFill>
                  <a:schemeClr val="accent1"/>
                </a:solidFill>
              </a:rPr>
              <a:t>Tribometer</a:t>
            </a:r>
            <a:r>
              <a:rPr lang="en-US" dirty="0" smtClean="0"/>
              <a:t>.</a:t>
            </a:r>
            <a:endParaRPr lang="en-US" dirty="0"/>
          </a:p>
          <a:p>
            <a:r>
              <a:rPr lang="en-US" dirty="0"/>
              <a:t> </a:t>
            </a:r>
            <a:r>
              <a:rPr lang="en-US" dirty="0" smtClean="0"/>
              <a:t>Test </a:t>
            </a:r>
            <a:r>
              <a:rPr lang="en-US" dirty="0"/>
              <a:t>conditions </a:t>
            </a:r>
            <a:r>
              <a:rPr lang="en-US" dirty="0" smtClean="0"/>
              <a:t>: </a:t>
            </a:r>
            <a:r>
              <a:rPr lang="en-US" sz="4000" dirty="0" smtClean="0"/>
              <a:t> </a:t>
            </a:r>
            <a:endParaRPr lang="en-US" sz="3600" dirty="0" smtClean="0"/>
          </a:p>
          <a:p>
            <a:pPr lvl="1"/>
            <a:r>
              <a:rPr lang="en-US" dirty="0" smtClean="0"/>
              <a:t>pressure (</a:t>
            </a:r>
            <a:r>
              <a:rPr lang="en-US" dirty="0"/>
              <a:t>contact pressure created by the eyelid during the blinking was estimated at 3.5 to 4.0 </a:t>
            </a:r>
            <a:r>
              <a:rPr lang="en-US" dirty="0" err="1"/>
              <a:t>kPa</a:t>
            </a:r>
            <a:r>
              <a:rPr lang="en-US" dirty="0" smtClean="0"/>
              <a:t>)</a:t>
            </a:r>
          </a:p>
          <a:p>
            <a:pPr lvl="1"/>
            <a:r>
              <a:rPr lang="en-US" dirty="0" smtClean="0"/>
              <a:t>sliding speed (</a:t>
            </a:r>
            <a:r>
              <a:rPr lang="en-US" dirty="0"/>
              <a:t>blinking average speed was estimated to 12 cm/s</a:t>
            </a:r>
            <a:r>
              <a:rPr lang="en-US" dirty="0" smtClean="0"/>
              <a:t>)</a:t>
            </a:r>
          </a:p>
          <a:p>
            <a:pPr lvl="1"/>
            <a:r>
              <a:rPr lang="en-US" dirty="0"/>
              <a:t>Blinking is </a:t>
            </a:r>
            <a:r>
              <a:rPr lang="en-US" dirty="0" smtClean="0"/>
              <a:t>assumed </a:t>
            </a:r>
            <a:r>
              <a:rPr lang="en-US" dirty="0"/>
              <a:t>to be the primary </a:t>
            </a:r>
            <a:r>
              <a:rPr lang="en-US" dirty="0" smtClean="0"/>
              <a:t>force</a:t>
            </a:r>
            <a:endParaRPr lang="en-US" dirty="0"/>
          </a:p>
          <a:p>
            <a:r>
              <a:rPr lang="en-US" dirty="0"/>
              <a:t> </a:t>
            </a:r>
            <a:r>
              <a:rPr lang="en-US" dirty="0">
                <a:solidFill>
                  <a:schemeClr val="accent1"/>
                </a:solidFill>
              </a:rPr>
              <a:t>Experimental setup:</a:t>
            </a:r>
            <a:r>
              <a:rPr lang="en-US" dirty="0" smtClean="0">
                <a:solidFill>
                  <a:schemeClr val="accent1"/>
                </a:solidFill>
              </a:rPr>
              <a:t> </a:t>
            </a:r>
          </a:p>
          <a:p>
            <a:pPr lvl="1"/>
            <a:r>
              <a:rPr lang="en-US" dirty="0" smtClean="0"/>
              <a:t>specially </a:t>
            </a:r>
            <a:r>
              <a:rPr lang="en-US" dirty="0"/>
              <a:t>designed contact lens holder and the Hemispherical </a:t>
            </a:r>
            <a:r>
              <a:rPr lang="en-US" dirty="0" smtClean="0"/>
              <a:t> </a:t>
            </a:r>
          </a:p>
          <a:p>
            <a:pPr marL="274320" lvl="1" indent="0">
              <a:buNone/>
            </a:pPr>
            <a:r>
              <a:rPr lang="en-US" dirty="0"/>
              <a:t> </a:t>
            </a:r>
            <a:r>
              <a:rPr lang="en-US" dirty="0" smtClean="0"/>
              <a:t>     sapphire ball(</a:t>
            </a:r>
            <a:r>
              <a:rPr lang="en-US" dirty="0"/>
              <a:t>3 mm diameter </a:t>
            </a:r>
            <a:r>
              <a:rPr lang="en-US" dirty="0" smtClean="0"/>
              <a:t>) </a:t>
            </a:r>
            <a:r>
              <a:rPr lang="en-US" dirty="0"/>
              <a:t>used as </a:t>
            </a:r>
            <a:r>
              <a:rPr lang="en-US" dirty="0" smtClean="0"/>
              <a:t>counter body</a:t>
            </a:r>
          </a:p>
        </p:txBody>
      </p:sp>
      <p:pic>
        <p:nvPicPr>
          <p:cNvPr id="4" name="Picture 3"/>
          <p:cNvPicPr>
            <a:picLocks noChangeAspect="1"/>
          </p:cNvPicPr>
          <p:nvPr/>
        </p:nvPicPr>
        <p:blipFill rotWithShape="1">
          <a:blip r:embed="rId2"/>
          <a:srcRect l="13390" t="2765"/>
          <a:stretch/>
        </p:blipFill>
        <p:spPr>
          <a:xfrm>
            <a:off x="8869460" y="4049180"/>
            <a:ext cx="3319365" cy="2780928"/>
          </a:xfrm>
          <a:prstGeom prst="rect">
            <a:avLst/>
          </a:prstGeom>
        </p:spPr>
      </p:pic>
    </p:spTree>
    <p:extLst>
      <p:ext uri="{BB962C8B-B14F-4D97-AF65-F5344CB8AC3E}">
        <p14:creationId xmlns:p14="http://schemas.microsoft.com/office/powerpoint/2010/main" xmlns="" val="28310800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788" y="332656"/>
            <a:ext cx="11017224" cy="6624736"/>
          </a:xfrm>
        </p:spPr>
        <p:txBody>
          <a:bodyPr>
            <a:normAutofit/>
          </a:bodyPr>
          <a:lstStyle/>
          <a:p>
            <a:r>
              <a:rPr lang="en-US" dirty="0"/>
              <a:t> Contact lens holder &amp; testing </a:t>
            </a:r>
            <a:r>
              <a:rPr lang="en-US" dirty="0" smtClean="0"/>
              <a:t>procedure</a:t>
            </a:r>
          </a:p>
          <a:p>
            <a:r>
              <a:rPr lang="en-US" dirty="0"/>
              <a:t>The presence of liquid on the surface of the hydrogel is known to affect dramatically its frictional </a:t>
            </a:r>
            <a:r>
              <a:rPr lang="en-US" dirty="0" smtClean="0"/>
              <a:t>properties. So, </a:t>
            </a:r>
            <a:r>
              <a:rPr lang="en-US" dirty="0"/>
              <a:t>t</a:t>
            </a:r>
            <a:r>
              <a:rPr lang="en-US" dirty="0" smtClean="0"/>
              <a:t>he </a:t>
            </a:r>
            <a:r>
              <a:rPr lang="en-US" dirty="0"/>
              <a:t>amount of the liquid was monitored during the </a:t>
            </a:r>
            <a:r>
              <a:rPr lang="en-US" dirty="0" smtClean="0"/>
              <a:t>tests.</a:t>
            </a:r>
          </a:p>
          <a:p>
            <a:r>
              <a:rPr lang="en-US" dirty="0"/>
              <a:t>The contact pressure was calculated using Hertz solution for spherical contact: </a:t>
            </a:r>
            <a:r>
              <a:rPr lang="en-US" dirty="0" smtClean="0"/>
              <a:t>			</a:t>
            </a:r>
          </a:p>
          <a:p>
            <a:pPr marL="0" indent="0">
              <a:buNone/>
            </a:pPr>
            <a:r>
              <a:rPr lang="en-US" dirty="0"/>
              <a:t>	</a:t>
            </a:r>
            <a:r>
              <a:rPr lang="en-US" dirty="0" smtClean="0"/>
              <a:t>		P=F</a:t>
            </a:r>
            <a:r>
              <a:rPr lang="en-US" dirty="0"/>
              <a:t>/( </a:t>
            </a:r>
            <a:r>
              <a:rPr lang="el-GR" dirty="0"/>
              <a:t>π</a:t>
            </a:r>
            <a:r>
              <a:rPr lang="en-US" dirty="0"/>
              <a:t>a2 </a:t>
            </a:r>
            <a:r>
              <a:rPr lang="en-US" dirty="0" smtClean="0"/>
              <a:t>)      where F </a:t>
            </a:r>
            <a:r>
              <a:rPr lang="en-US" dirty="0"/>
              <a:t>= normal applied load, </a:t>
            </a:r>
            <a:endParaRPr lang="en-US" dirty="0" smtClean="0"/>
          </a:p>
          <a:p>
            <a:pPr marL="0" indent="0">
              <a:buNone/>
            </a:pPr>
            <a:r>
              <a:rPr lang="en-US" dirty="0"/>
              <a:t>	</a:t>
            </a:r>
            <a:r>
              <a:rPr lang="en-US" dirty="0" smtClean="0"/>
              <a:t>		a3=3FR</a:t>
            </a:r>
            <a:r>
              <a:rPr lang="en-US" dirty="0"/>
              <a:t>/(4E</a:t>
            </a:r>
            <a:r>
              <a:rPr lang="en-US" dirty="0" smtClean="0"/>
              <a:t>)	            a = contact </a:t>
            </a:r>
            <a:r>
              <a:rPr lang="en-US" dirty="0"/>
              <a:t>radius, E =Young’s </a:t>
            </a:r>
            <a:r>
              <a:rPr lang="en-US" dirty="0" smtClean="0"/>
              <a:t>Modulus</a:t>
            </a:r>
            <a:endParaRPr lang="en-US" dirty="0"/>
          </a:p>
          <a:p>
            <a:pPr marL="0" indent="0">
              <a:buNone/>
            </a:pPr>
            <a:r>
              <a:rPr lang="en-US" dirty="0" smtClean="0"/>
              <a:t>					R </a:t>
            </a:r>
            <a:r>
              <a:rPr lang="en-US" dirty="0"/>
              <a:t>= radius of the hemispherical counter </a:t>
            </a:r>
            <a:r>
              <a:rPr lang="en-US" dirty="0" smtClean="0"/>
              <a:t>body</a:t>
            </a:r>
          </a:p>
          <a:p>
            <a:pPr>
              <a:buFont typeface="Wingdings" panose="05000000000000000000" pitchFamily="2" charset="2"/>
              <a:buChar char="§"/>
            </a:pPr>
            <a:r>
              <a:rPr lang="en-US" dirty="0"/>
              <a:t>Young’s modulus of the contact lenses </a:t>
            </a:r>
            <a:r>
              <a:rPr lang="en-US" dirty="0" smtClean="0"/>
              <a:t>was </a:t>
            </a:r>
            <a:r>
              <a:rPr lang="en-US" dirty="0"/>
              <a:t>considered 50 </a:t>
            </a:r>
            <a:r>
              <a:rPr lang="en-US" dirty="0" err="1"/>
              <a:t>kPa</a:t>
            </a:r>
            <a:r>
              <a:rPr lang="en-US" dirty="0"/>
              <a:t> for all </a:t>
            </a:r>
            <a:r>
              <a:rPr lang="en-US" dirty="0" smtClean="0"/>
              <a:t>calculations.</a:t>
            </a:r>
          </a:p>
          <a:p>
            <a:pPr marL="0" indent="0">
              <a:buNone/>
            </a:pPr>
            <a:r>
              <a:rPr lang="en-US" dirty="0"/>
              <a:t>	</a:t>
            </a:r>
            <a:r>
              <a:rPr lang="en-US" dirty="0" smtClean="0"/>
              <a:t>					</a:t>
            </a:r>
          </a:p>
          <a:p>
            <a:pPr marL="0" indent="0">
              <a:buNone/>
            </a:pPr>
            <a:r>
              <a:rPr lang="en-US" dirty="0"/>
              <a:t>	</a:t>
            </a:r>
            <a:r>
              <a:rPr lang="en-US" dirty="0" smtClean="0"/>
              <a:t>					</a:t>
            </a:r>
          </a:p>
        </p:txBody>
      </p:sp>
      <p:pic>
        <p:nvPicPr>
          <p:cNvPr id="4" name="Picture 3"/>
          <p:cNvPicPr>
            <a:picLocks noChangeAspect="1"/>
          </p:cNvPicPr>
          <p:nvPr/>
        </p:nvPicPr>
        <p:blipFill rotWithShape="1">
          <a:blip r:embed="rId2"/>
          <a:srcRect l="14046" t="5549" r="13936" b="6589"/>
          <a:stretch/>
        </p:blipFill>
        <p:spPr>
          <a:xfrm>
            <a:off x="1845940" y="4738573"/>
            <a:ext cx="2610290" cy="2088232"/>
          </a:xfrm>
          <a:prstGeom prst="rect">
            <a:avLst/>
          </a:prstGeom>
        </p:spPr>
      </p:pic>
      <p:pic>
        <p:nvPicPr>
          <p:cNvPr id="5" name="Picture 4"/>
          <p:cNvPicPr>
            <a:picLocks noChangeAspect="1"/>
          </p:cNvPicPr>
          <p:nvPr/>
        </p:nvPicPr>
        <p:blipFill>
          <a:blip r:embed="rId3"/>
          <a:stretch>
            <a:fillRect/>
          </a:stretch>
        </p:blipFill>
        <p:spPr>
          <a:xfrm>
            <a:off x="6526460" y="4850777"/>
            <a:ext cx="3910429" cy="2088232"/>
          </a:xfrm>
          <a:prstGeom prst="rect">
            <a:avLst/>
          </a:prstGeom>
        </p:spPr>
      </p:pic>
    </p:spTree>
    <p:extLst>
      <p:ext uri="{BB962C8B-B14F-4D97-AF65-F5344CB8AC3E}">
        <p14:creationId xmlns:p14="http://schemas.microsoft.com/office/powerpoint/2010/main" xmlns="" val="32217468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Results:</a:t>
            </a:r>
            <a:r>
              <a:rPr lang="en-US" dirty="0" smtClean="0"/>
              <a:t> </a:t>
            </a:r>
            <a:endParaRPr lang="en-US" dirty="0"/>
          </a:p>
        </p:txBody>
      </p:sp>
      <p:sp>
        <p:nvSpPr>
          <p:cNvPr id="3" name="Content Placeholder 2"/>
          <p:cNvSpPr>
            <a:spLocks noGrp="1"/>
          </p:cNvSpPr>
          <p:nvPr>
            <p:ph idx="1"/>
          </p:nvPr>
        </p:nvSpPr>
        <p:spPr>
          <a:xfrm>
            <a:off x="1053852" y="1628800"/>
            <a:ext cx="10513168" cy="5400600"/>
          </a:xfrm>
        </p:spPr>
        <p:txBody>
          <a:bodyPr/>
          <a:lstStyle/>
          <a:p>
            <a:r>
              <a:rPr lang="en-US" dirty="0" smtClean="0"/>
              <a:t> </a:t>
            </a:r>
            <a:r>
              <a:rPr lang="en-US" dirty="0"/>
              <a:t>P</a:t>
            </a:r>
            <a:r>
              <a:rPr lang="en-US" dirty="0" smtClean="0"/>
              <a:t>lot </a:t>
            </a:r>
            <a:r>
              <a:rPr lang="en-US" dirty="0"/>
              <a:t>of friction coefficient as a function of linear </a:t>
            </a:r>
            <a:r>
              <a:rPr lang="en-US" dirty="0" smtClean="0"/>
              <a:t>position.</a:t>
            </a:r>
          </a:p>
          <a:p>
            <a:r>
              <a:rPr lang="en-US" dirty="0"/>
              <a:t>The applied load varied between 1 and 10 </a:t>
            </a:r>
            <a:r>
              <a:rPr lang="en-US" dirty="0" err="1"/>
              <a:t>mN</a:t>
            </a:r>
            <a:r>
              <a:rPr lang="en-US" dirty="0"/>
              <a:t> while the </a:t>
            </a:r>
            <a:r>
              <a:rPr lang="en-US" dirty="0" smtClean="0"/>
              <a:t>sliding </a:t>
            </a:r>
            <a:r>
              <a:rPr lang="en-US" dirty="0"/>
              <a:t>speed was set to 0.31 mm/sec in all cases. </a:t>
            </a:r>
            <a:endParaRPr lang="en-US" dirty="0" smtClean="0"/>
          </a:p>
          <a:p>
            <a:r>
              <a:rPr lang="en-US" dirty="0"/>
              <a:t>These vibrations would lead to errors in the friction </a:t>
            </a:r>
            <a:r>
              <a:rPr lang="en-US" dirty="0" err="1" smtClean="0"/>
              <a:t>coef</a:t>
            </a:r>
            <a:endParaRPr lang="en-US" dirty="0"/>
          </a:p>
          <a:p>
            <a:pPr marL="0" indent="0">
              <a:buNone/>
            </a:pPr>
            <a:r>
              <a:rPr lang="en-US" dirty="0" smtClean="0"/>
              <a:t>      measurements.</a:t>
            </a:r>
          </a:p>
          <a:p>
            <a:r>
              <a:rPr lang="en-US" dirty="0"/>
              <a:t>T</a:t>
            </a:r>
            <a:r>
              <a:rPr lang="en-US" dirty="0" smtClean="0"/>
              <a:t>he </a:t>
            </a:r>
            <a:r>
              <a:rPr lang="en-US" dirty="0"/>
              <a:t>CoF values were expected to decrease with </a:t>
            </a:r>
            <a:r>
              <a:rPr lang="en-US" dirty="0" smtClean="0"/>
              <a:t>load</a:t>
            </a:r>
          </a:p>
          <a:p>
            <a:pPr marL="0" indent="0">
              <a:buNone/>
            </a:pPr>
            <a:r>
              <a:rPr lang="en-US" dirty="0"/>
              <a:t> </a:t>
            </a:r>
            <a:r>
              <a:rPr lang="en-US" dirty="0" smtClean="0"/>
              <a:t>    which is not the case here (</a:t>
            </a:r>
            <a:r>
              <a:rPr lang="en-US" sz="1800" dirty="0" smtClean="0"/>
              <a:t>the </a:t>
            </a:r>
            <a:r>
              <a:rPr lang="en-US" sz="1800" dirty="0"/>
              <a:t>coefficient of friction was not </a:t>
            </a:r>
            <a:r>
              <a:rPr lang="en-US" sz="1800" dirty="0" smtClean="0"/>
              <a:t>  decreasing </a:t>
            </a:r>
            <a:r>
              <a:rPr lang="en-US" sz="1800" dirty="0"/>
              <a:t>with the load </a:t>
            </a:r>
            <a:r>
              <a:rPr lang="en-US" sz="1800" dirty="0" smtClean="0"/>
              <a:t>increase</a:t>
            </a:r>
            <a:r>
              <a:rPr lang="en-US" dirty="0" smtClean="0"/>
              <a:t>).  </a:t>
            </a:r>
          </a:p>
          <a:p>
            <a:pPr marL="0" indent="0">
              <a:buNone/>
            </a:pPr>
            <a:r>
              <a:rPr lang="en-US" dirty="0" smtClean="0">
                <a:solidFill>
                  <a:schemeClr val="accent1"/>
                </a:solidFill>
              </a:rPr>
              <a:t>Conclusion:</a:t>
            </a:r>
          </a:p>
          <a:p>
            <a:pPr marL="0" indent="0">
              <a:buNone/>
            </a:pPr>
            <a:r>
              <a:rPr lang="en-US" sz="2000" dirty="0"/>
              <a:t>	</a:t>
            </a:r>
            <a:r>
              <a:rPr lang="en-US" sz="2000" dirty="0" smtClean="0"/>
              <a:t>Complexity </a:t>
            </a:r>
            <a:r>
              <a:rPr lang="en-US" sz="2000" dirty="0"/>
              <a:t>of the frictional behavior of soft contact lenses and knowing that different parameters (liquid content, sliding speed, material chemistry, applied load etc.) can have important impact on the </a:t>
            </a:r>
            <a:r>
              <a:rPr lang="en-US" sz="2000" dirty="0" smtClean="0"/>
              <a:t>results.</a:t>
            </a:r>
            <a:endParaRPr lang="en-US" dirty="0"/>
          </a:p>
        </p:txBody>
      </p:sp>
      <p:pic>
        <p:nvPicPr>
          <p:cNvPr id="5" name="Picture 4"/>
          <p:cNvPicPr>
            <a:picLocks noChangeAspect="1"/>
          </p:cNvPicPr>
          <p:nvPr/>
        </p:nvPicPr>
        <p:blipFill>
          <a:blip r:embed="rId2"/>
          <a:stretch>
            <a:fillRect/>
          </a:stretch>
        </p:blipFill>
        <p:spPr>
          <a:xfrm>
            <a:off x="8703956" y="2464681"/>
            <a:ext cx="3654161" cy="2375033"/>
          </a:xfrm>
          <a:prstGeom prst="rect">
            <a:avLst/>
          </a:prstGeom>
        </p:spPr>
      </p:pic>
      <p:sp>
        <p:nvSpPr>
          <p:cNvPr id="6" name="Rectangle 5"/>
          <p:cNvSpPr/>
          <p:nvPr/>
        </p:nvSpPr>
        <p:spPr>
          <a:xfrm>
            <a:off x="8902724" y="5006414"/>
            <a:ext cx="3456384" cy="646331"/>
          </a:xfrm>
          <a:prstGeom prst="rect">
            <a:avLst/>
          </a:prstGeom>
        </p:spPr>
        <p:txBody>
          <a:bodyPr wrap="square">
            <a:spAutoFit/>
          </a:bodyPr>
          <a:lstStyle/>
          <a:p>
            <a:r>
              <a:rPr lang="en-US" dirty="0" smtClean="0">
                <a:solidFill>
                  <a:schemeClr val="accent1"/>
                </a:solidFill>
              </a:rPr>
              <a:t>Fig</a:t>
            </a:r>
            <a:r>
              <a:rPr lang="en-US" dirty="0">
                <a:solidFill>
                  <a:schemeClr val="accent1"/>
                </a:solidFill>
              </a:rPr>
              <a:t>. 6: Ten superposed cycles of CoF versus linear position</a:t>
            </a:r>
          </a:p>
        </p:txBody>
      </p:sp>
    </p:spTree>
    <p:extLst>
      <p:ext uri="{BB962C8B-B14F-4D97-AF65-F5344CB8AC3E}">
        <p14:creationId xmlns:p14="http://schemas.microsoft.com/office/powerpoint/2010/main" xmlns="" val="3584374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b="1" dirty="0"/>
              <a:t>Methods of Measuring Friction </a:t>
            </a:r>
            <a:r>
              <a:rPr lang="en-US" dirty="0"/>
              <a:t/>
            </a:r>
            <a:br>
              <a:rPr lang="en-US" dirty="0"/>
            </a:br>
            <a:endParaRPr lang="en-US" dirty="0"/>
          </a:p>
        </p:txBody>
      </p:sp>
      <p:sp>
        <p:nvSpPr>
          <p:cNvPr id="3" name="Content Placeholder 2"/>
          <p:cNvSpPr>
            <a:spLocks noGrp="1"/>
          </p:cNvSpPr>
          <p:nvPr>
            <p:ph idx="1"/>
          </p:nvPr>
        </p:nvSpPr>
        <p:spPr>
          <a:xfrm>
            <a:off x="1053852" y="1556792"/>
            <a:ext cx="10873208" cy="5301208"/>
          </a:xfrm>
        </p:spPr>
        <p:txBody>
          <a:bodyPr/>
          <a:lstStyle/>
          <a:p>
            <a:pPr marL="0" indent="0">
              <a:buNone/>
            </a:pPr>
            <a:r>
              <a:rPr lang="en-US" sz="3200" b="1" dirty="0" smtClean="0">
                <a:solidFill>
                  <a:schemeClr val="accent1"/>
                </a:solidFill>
              </a:rPr>
              <a:t>Microtribometer</a:t>
            </a:r>
            <a:endParaRPr lang="en-US" sz="3200" b="1" dirty="0">
              <a:solidFill>
                <a:schemeClr val="accent1"/>
              </a:solidFill>
            </a:endParaRPr>
          </a:p>
          <a:p>
            <a:r>
              <a:rPr lang="en-US" sz="2000" dirty="0"/>
              <a:t>A microtribometer is an instrument that directly measures the frictional force and the normal force in order to calculate the coefficient of friction.</a:t>
            </a:r>
          </a:p>
          <a:p>
            <a:pPr marL="0" indent="0">
              <a:buNone/>
            </a:pPr>
            <a:r>
              <a:rPr lang="en-US" b="1" dirty="0">
                <a:solidFill>
                  <a:schemeClr val="accent1"/>
                </a:solidFill>
              </a:rPr>
              <a:t>Sliding speed</a:t>
            </a:r>
            <a:r>
              <a:rPr lang="en-US" b="1" dirty="0" smtClean="0">
                <a:solidFill>
                  <a:schemeClr val="accent1"/>
                </a:solidFill>
              </a:rPr>
              <a:t>: </a:t>
            </a:r>
            <a:r>
              <a:rPr lang="en-US" sz="2000" dirty="0"/>
              <a:t>Test speeds have a </a:t>
            </a:r>
            <a:r>
              <a:rPr lang="en-US" sz="2000" dirty="0" smtClean="0"/>
              <a:t>large </a:t>
            </a:r>
            <a:r>
              <a:rPr lang="en-US" sz="2000" dirty="0"/>
              <a:t>effect on the measured COF </a:t>
            </a:r>
            <a:endParaRPr lang="en-US" sz="2000" dirty="0" smtClean="0"/>
          </a:p>
          <a:p>
            <a:pPr marL="0" indent="0">
              <a:buNone/>
            </a:pPr>
            <a:r>
              <a:rPr lang="en-US" sz="2000" dirty="0" smtClean="0"/>
              <a:t>Low speed </a:t>
            </a:r>
            <a:r>
              <a:rPr lang="en-US" sz="2000" dirty="0"/>
              <a:t>as 0.01 mm/sec</a:t>
            </a:r>
            <a:r>
              <a:rPr lang="en-US" sz="2000" baseline="30000" dirty="0"/>
              <a:t>13</a:t>
            </a:r>
            <a:r>
              <a:rPr lang="en-US" sz="2000" dirty="0"/>
              <a:t> </a:t>
            </a:r>
            <a:r>
              <a:rPr lang="en-US" sz="2000" dirty="0" smtClean="0"/>
              <a:t>used </a:t>
            </a:r>
            <a:r>
              <a:rPr lang="en-US" sz="2000" dirty="0"/>
              <a:t>to measure “boundary lubrication</a:t>
            </a:r>
            <a:r>
              <a:rPr lang="en-US" sz="2000" dirty="0" smtClean="0"/>
              <a:t>”</a:t>
            </a:r>
          </a:p>
          <a:p>
            <a:pPr marL="0" indent="0">
              <a:buNone/>
            </a:pPr>
            <a:r>
              <a:rPr lang="en-US" sz="2000" dirty="0"/>
              <a:t>Higher </a:t>
            </a:r>
            <a:r>
              <a:rPr lang="en-US" sz="2000" dirty="0" smtClean="0"/>
              <a:t>speeds used</a:t>
            </a:r>
            <a:r>
              <a:rPr lang="en-US" sz="2000" baseline="30000" dirty="0" smtClean="0"/>
              <a:t>10</a:t>
            </a:r>
            <a:r>
              <a:rPr lang="en-US" sz="2000" dirty="0" smtClean="0"/>
              <a:t> </a:t>
            </a:r>
            <a:r>
              <a:rPr lang="en-US" sz="2000" dirty="0"/>
              <a:t>to measure “mixed” or “hydrodynamic lubrication</a:t>
            </a:r>
            <a:r>
              <a:rPr lang="en-US" sz="2000" dirty="0" smtClean="0"/>
              <a:t>”</a:t>
            </a:r>
          </a:p>
          <a:p>
            <a:pPr marL="0" indent="0">
              <a:buNone/>
            </a:pPr>
            <a:r>
              <a:rPr lang="en-US" b="1" dirty="0">
                <a:solidFill>
                  <a:schemeClr val="accent1"/>
                </a:solidFill>
              </a:rPr>
              <a:t>Normal Force Pressure</a:t>
            </a:r>
            <a:r>
              <a:rPr lang="en-US" b="1" dirty="0" smtClean="0">
                <a:solidFill>
                  <a:schemeClr val="accent1"/>
                </a:solidFill>
              </a:rPr>
              <a:t>: </a:t>
            </a:r>
            <a:r>
              <a:rPr lang="en-US" sz="2000" dirty="0" smtClean="0"/>
              <a:t>eyelid </a:t>
            </a:r>
            <a:r>
              <a:rPr lang="en-US" sz="2000" dirty="0"/>
              <a:t>pressures are typically estimated at 1-7 </a:t>
            </a:r>
            <a:r>
              <a:rPr lang="en-US" sz="2000" dirty="0" err="1"/>
              <a:t>kPa</a:t>
            </a:r>
            <a:r>
              <a:rPr lang="en-US" sz="2000" dirty="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750596" y="4942372"/>
            <a:ext cx="4571031" cy="1915628"/>
          </a:xfrm>
          <a:prstGeom prst="rect">
            <a:avLst/>
          </a:prstGeom>
        </p:spPr>
      </p:pic>
      <p:pic>
        <p:nvPicPr>
          <p:cNvPr id="5" name="Picture 4"/>
          <p:cNvPicPr>
            <a:picLocks noChangeAspect="1"/>
          </p:cNvPicPr>
          <p:nvPr/>
        </p:nvPicPr>
        <p:blipFill>
          <a:blip r:embed="rId4"/>
          <a:stretch>
            <a:fillRect/>
          </a:stretch>
        </p:blipFill>
        <p:spPr>
          <a:xfrm>
            <a:off x="10460633" y="2774271"/>
            <a:ext cx="1728192" cy="1963963"/>
          </a:xfrm>
          <a:prstGeom prst="rect">
            <a:avLst/>
          </a:prstGeom>
        </p:spPr>
      </p:pic>
    </p:spTree>
    <p:extLst>
      <p:ext uri="{BB962C8B-B14F-4D97-AF65-F5344CB8AC3E}">
        <p14:creationId xmlns:p14="http://schemas.microsoft.com/office/powerpoint/2010/main" xmlns="" val="14834235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274638"/>
            <a:ext cx="10116616" cy="1020762"/>
          </a:xfrm>
        </p:spPr>
        <p:txBody>
          <a:bodyPr/>
          <a:lstStyle/>
          <a:p>
            <a:r>
              <a:rPr lang="en-US" b="1" dirty="0"/>
              <a:t>Inclined Plane Method </a:t>
            </a:r>
            <a:endParaRPr lang="en-US" dirty="0"/>
          </a:p>
        </p:txBody>
      </p:sp>
      <p:sp>
        <p:nvSpPr>
          <p:cNvPr id="3" name="Content Placeholder 2"/>
          <p:cNvSpPr>
            <a:spLocks noGrp="1"/>
          </p:cNvSpPr>
          <p:nvPr>
            <p:ph idx="1"/>
          </p:nvPr>
        </p:nvSpPr>
        <p:spPr>
          <a:xfrm>
            <a:off x="549796" y="1700808"/>
            <a:ext cx="10729192" cy="5040560"/>
          </a:xfrm>
        </p:spPr>
        <p:txBody>
          <a:bodyPr/>
          <a:lstStyle/>
          <a:p>
            <a:r>
              <a:rPr lang="en-US" dirty="0" smtClean="0"/>
              <a:t>A quantitative method </a:t>
            </a:r>
            <a:r>
              <a:rPr lang="en-US" dirty="0"/>
              <a:t>of determining contact lens friction using a PBS </a:t>
            </a:r>
            <a:r>
              <a:rPr lang="en-US" dirty="0" smtClean="0"/>
              <a:t>solution.</a:t>
            </a:r>
          </a:p>
          <a:p>
            <a:r>
              <a:rPr lang="en-US" dirty="0" smtClean="0"/>
              <a:t>A clean </a:t>
            </a:r>
            <a:r>
              <a:rPr lang="en-US" dirty="0"/>
              <a:t>glass plate is adjusted to a desired angle in a PBS </a:t>
            </a:r>
            <a:r>
              <a:rPr lang="en-US" dirty="0" smtClean="0"/>
              <a:t> bath.</a:t>
            </a:r>
          </a:p>
          <a:p>
            <a:r>
              <a:rPr lang="en-US" dirty="0"/>
              <a:t>The contact lens under test is placed at the top of the glass plate and a 0.8 gram stainless steel ferrule (0.88 </a:t>
            </a:r>
            <a:r>
              <a:rPr lang="en-US" dirty="0" err="1"/>
              <a:t>kPa</a:t>
            </a:r>
            <a:r>
              <a:rPr lang="en-US" dirty="0"/>
              <a:t>) is placed on the lens to initiate movement</a:t>
            </a:r>
            <a:r>
              <a:rPr lang="en-US" dirty="0" smtClean="0"/>
              <a:t>.</a:t>
            </a:r>
          </a:p>
          <a:p>
            <a:r>
              <a:rPr lang="en-US" dirty="0" smtClean="0"/>
              <a:t> </a:t>
            </a:r>
            <a:r>
              <a:rPr lang="en-US" dirty="0"/>
              <a:t>The tangent of the critical angle is a measure of the kinetic coefficient of friction</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54652" y="4059128"/>
            <a:ext cx="3157728" cy="2682240"/>
          </a:xfrm>
          <a:prstGeom prst="rect">
            <a:avLst/>
          </a:prstGeom>
        </p:spPr>
      </p:pic>
    </p:spTree>
    <p:extLst>
      <p:ext uri="{BB962C8B-B14F-4D97-AF65-F5344CB8AC3E}">
        <p14:creationId xmlns:p14="http://schemas.microsoft.com/office/powerpoint/2010/main" xmlns="" val="14025972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573" y="260648"/>
            <a:ext cx="9143998" cy="1020762"/>
          </a:xfrm>
        </p:spPr>
        <p:txBody>
          <a:bodyPr/>
          <a:lstStyle/>
          <a:p>
            <a:r>
              <a:rPr lang="en-US" dirty="0"/>
              <a:t>Measurement of surface topography </a:t>
            </a:r>
          </a:p>
        </p:txBody>
      </p:sp>
      <p:sp>
        <p:nvSpPr>
          <p:cNvPr id="3" name="Content Placeholder 2"/>
          <p:cNvSpPr>
            <a:spLocks noGrp="1"/>
          </p:cNvSpPr>
          <p:nvPr>
            <p:ph idx="1"/>
          </p:nvPr>
        </p:nvSpPr>
        <p:spPr>
          <a:xfrm>
            <a:off x="1197868" y="1628800"/>
            <a:ext cx="10801200" cy="5229200"/>
          </a:xfrm>
        </p:spPr>
        <p:txBody>
          <a:bodyPr/>
          <a:lstStyle/>
          <a:p>
            <a:r>
              <a:rPr lang="en-US" dirty="0" smtClean="0">
                <a:solidFill>
                  <a:schemeClr val="accent1"/>
                </a:solidFill>
              </a:rPr>
              <a:t>Atomic </a:t>
            </a:r>
            <a:r>
              <a:rPr lang="en-US" dirty="0">
                <a:solidFill>
                  <a:schemeClr val="accent1"/>
                </a:solidFill>
              </a:rPr>
              <a:t>force microscopy (AFM) </a:t>
            </a:r>
            <a:r>
              <a:rPr lang="en-US" dirty="0"/>
              <a:t>is mainly used in the topographic analysis of material surfaces on the </a:t>
            </a:r>
            <a:r>
              <a:rPr lang="en-US" dirty="0" smtClean="0"/>
              <a:t>nanometer scale</a:t>
            </a:r>
            <a:r>
              <a:rPr lang="en-US" dirty="0"/>
              <a:t>.</a:t>
            </a:r>
          </a:p>
          <a:p>
            <a:r>
              <a:rPr lang="en-US" dirty="0"/>
              <a:t>This technique works by detecting the deflection of a weak cantilever, which supports a probe tip, as a function of the programmed motion across a sample surface</a:t>
            </a:r>
            <a:r>
              <a:rPr lang="en-US" dirty="0" smtClean="0"/>
              <a:t>.</a:t>
            </a:r>
          </a:p>
          <a:p>
            <a:r>
              <a:rPr lang="en-US" dirty="0"/>
              <a:t>AFM is a very powerful tool for high-resolution examination of the contact lens surface and also permits the analysis of surface topography and roughness by means of a non-destructive methodology</a:t>
            </a:r>
            <a:endParaRPr lang="en-US" dirty="0" smtClean="0"/>
          </a:p>
          <a:p>
            <a:endParaRPr lang="en-US" dirty="0"/>
          </a:p>
        </p:txBody>
      </p:sp>
      <p:pic>
        <p:nvPicPr>
          <p:cNvPr id="1028" name="Picture 4" descr="Atomic Force Microscopy&#10;AFM works by scanning a probe over the sample surface,&#10;building up a map of the height or topograp..."/>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1328" t="48926" r="27719" b="569"/>
          <a:stretch/>
        </p:blipFill>
        <p:spPr bwMode="auto">
          <a:xfrm>
            <a:off x="9066140" y="4553744"/>
            <a:ext cx="3096344" cy="23042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384041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210146"/>
          </a:xfrm>
        </p:spPr>
        <p:txBody>
          <a:bodyPr>
            <a:normAutofit/>
          </a:bodyPr>
          <a:lstStyle/>
          <a:p>
            <a:r>
              <a:rPr lang="en-US" dirty="0" smtClean="0"/>
              <a:t>Lubrication: </a:t>
            </a:r>
            <a:r>
              <a:rPr lang="en-US" sz="1800" dirty="0"/>
              <a:t>Lubrication between the contact lens and the eye is critically important </a:t>
            </a:r>
          </a:p>
        </p:txBody>
      </p:sp>
      <p:sp>
        <p:nvSpPr>
          <p:cNvPr id="3" name="Content Placeholder 2"/>
          <p:cNvSpPr>
            <a:spLocks noGrp="1"/>
          </p:cNvSpPr>
          <p:nvPr>
            <p:ph idx="1"/>
          </p:nvPr>
        </p:nvSpPr>
        <p:spPr>
          <a:xfrm>
            <a:off x="1413892" y="1628800"/>
            <a:ext cx="9937104" cy="5040560"/>
          </a:xfrm>
        </p:spPr>
        <p:txBody>
          <a:bodyPr>
            <a:normAutofit lnSpcReduction="10000"/>
          </a:bodyPr>
          <a:lstStyle/>
          <a:p>
            <a:pPr marL="0" indent="0">
              <a:buNone/>
            </a:pPr>
            <a:r>
              <a:rPr lang="en-US" b="1" dirty="0">
                <a:solidFill>
                  <a:schemeClr val="accent1"/>
                </a:solidFill>
              </a:rPr>
              <a:t>Finger Lubricity Method</a:t>
            </a:r>
          </a:p>
          <a:p>
            <a:r>
              <a:rPr lang="en-US" dirty="0"/>
              <a:t>A</a:t>
            </a:r>
            <a:r>
              <a:rPr lang="en-US" dirty="0" smtClean="0"/>
              <a:t> </a:t>
            </a:r>
            <a:r>
              <a:rPr lang="en-US" dirty="0"/>
              <a:t>qualitative “finger rubbing” method has been described to determine contact lens </a:t>
            </a:r>
            <a:r>
              <a:rPr lang="en-US" dirty="0" smtClean="0"/>
              <a:t>lubricity.</a:t>
            </a:r>
            <a:endParaRPr lang="en-US" baseline="30000" dirty="0"/>
          </a:p>
          <a:p>
            <a:r>
              <a:rPr lang="en-US" dirty="0" smtClean="0"/>
              <a:t> </a:t>
            </a:r>
            <a:r>
              <a:rPr lang="en-US" b="1" dirty="0" smtClean="0"/>
              <a:t>Procedure :</a:t>
            </a:r>
          </a:p>
          <a:p>
            <a:pPr lvl="1"/>
            <a:r>
              <a:rPr lang="en-US" dirty="0" smtClean="0"/>
              <a:t>In </a:t>
            </a:r>
            <a:r>
              <a:rPr lang="en-US" dirty="0"/>
              <a:t>this method, contact lenses were rinsed overnight in a phosphate buffered saline (PBS) solution to remove any packaging solution, and the investigator rubbed the lens between their thumb and index </a:t>
            </a:r>
            <a:r>
              <a:rPr lang="en-US" dirty="0" smtClean="0"/>
              <a:t>fingers.</a:t>
            </a:r>
          </a:p>
          <a:p>
            <a:pPr>
              <a:buFont typeface="Wingdings" panose="05000000000000000000" pitchFamily="2" charset="2"/>
              <a:buChar char="§"/>
            </a:pPr>
            <a:r>
              <a:rPr lang="en-US" b="1" dirty="0" smtClean="0"/>
              <a:t>Rating:</a:t>
            </a:r>
            <a:r>
              <a:rPr lang="en-US" dirty="0" smtClean="0"/>
              <a:t> Lubricity </a:t>
            </a:r>
            <a:r>
              <a:rPr lang="en-US" dirty="0"/>
              <a:t>was rated </a:t>
            </a:r>
            <a:r>
              <a:rPr lang="en-US" dirty="0" smtClean="0"/>
              <a:t>on Zero </a:t>
            </a:r>
            <a:r>
              <a:rPr lang="en-US" dirty="0"/>
              <a:t>(most lubricious) to 4 (least lubricious) scale. </a:t>
            </a:r>
            <a:endParaRPr lang="en-US" dirty="0" smtClean="0"/>
          </a:p>
          <a:p>
            <a:pPr>
              <a:buFont typeface="Wingdings" panose="05000000000000000000" pitchFamily="2" charset="2"/>
              <a:buChar char="§"/>
            </a:pPr>
            <a:r>
              <a:rPr lang="en-US" b="1" dirty="0" smtClean="0"/>
              <a:t>Advantages: </a:t>
            </a:r>
          </a:p>
          <a:p>
            <a:pPr marL="274320" lvl="1" indent="0">
              <a:buNone/>
            </a:pPr>
            <a:r>
              <a:rPr lang="en-US" dirty="0" smtClean="0"/>
              <a:t>a </a:t>
            </a:r>
            <a:r>
              <a:rPr lang="en-US" dirty="0"/>
              <a:t>simple, quick method that does not require any sophisticated instrumentation. </a:t>
            </a:r>
            <a:endParaRPr lang="en-US" dirty="0" smtClean="0"/>
          </a:p>
          <a:p>
            <a:pPr>
              <a:buFont typeface="Wingdings" panose="05000000000000000000" pitchFamily="2" charset="2"/>
              <a:buChar char="§"/>
            </a:pPr>
            <a:r>
              <a:rPr lang="en-US" b="1" dirty="0" smtClean="0"/>
              <a:t>Disadvantages: </a:t>
            </a:r>
          </a:p>
          <a:p>
            <a:pPr marL="274320" lvl="1" indent="0">
              <a:buNone/>
            </a:pPr>
            <a:r>
              <a:rPr lang="en-US" dirty="0" smtClean="0"/>
              <a:t>limited </a:t>
            </a:r>
            <a:r>
              <a:rPr lang="en-US" dirty="0"/>
              <a:t>qualitative scale and not all lens types can be differentiated with this technique.</a:t>
            </a:r>
          </a:p>
          <a:p>
            <a:endParaRPr lang="en-US" dirty="0"/>
          </a:p>
        </p:txBody>
      </p:sp>
    </p:spTree>
    <p:extLst>
      <p:ext uri="{BB962C8B-B14F-4D97-AF65-F5344CB8AC3E}">
        <p14:creationId xmlns:p14="http://schemas.microsoft.com/office/powerpoint/2010/main" xmlns="" val="4177329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332656"/>
            <a:ext cx="9936086" cy="1020762"/>
          </a:xfrm>
        </p:spPr>
        <p:txBody>
          <a:bodyPr/>
          <a:lstStyle/>
          <a:p>
            <a:r>
              <a:rPr lang="en-US" b="1" dirty="0" smtClean="0"/>
              <a:t>Contact Lens Wetting</a:t>
            </a:r>
            <a:endParaRPr lang="en-US" dirty="0"/>
          </a:p>
        </p:txBody>
      </p:sp>
      <p:sp>
        <p:nvSpPr>
          <p:cNvPr id="3" name="Content Placeholder 2"/>
          <p:cNvSpPr>
            <a:spLocks noGrp="1"/>
          </p:cNvSpPr>
          <p:nvPr>
            <p:ph idx="1"/>
          </p:nvPr>
        </p:nvSpPr>
        <p:spPr>
          <a:xfrm>
            <a:off x="405780" y="1700808"/>
            <a:ext cx="9721080" cy="5157192"/>
          </a:xfrm>
        </p:spPr>
        <p:txBody>
          <a:bodyPr>
            <a:normAutofit lnSpcReduction="10000"/>
          </a:bodyPr>
          <a:lstStyle/>
          <a:p>
            <a:r>
              <a:rPr lang="en-US" dirty="0" smtClean="0"/>
              <a:t>Wettability </a:t>
            </a:r>
            <a:r>
              <a:rPr lang="en-US" dirty="0"/>
              <a:t>is based on contact angles, which measure the area between the </a:t>
            </a:r>
            <a:r>
              <a:rPr lang="en-US" dirty="0" smtClean="0"/>
              <a:t>non-adhering </a:t>
            </a:r>
            <a:r>
              <a:rPr lang="en-US" dirty="0"/>
              <a:t>part of a droplet and the surface on which it </a:t>
            </a:r>
            <a:r>
              <a:rPr lang="en-US" dirty="0" smtClean="0"/>
              <a:t>sits.</a:t>
            </a:r>
          </a:p>
          <a:p>
            <a:r>
              <a:rPr lang="en-US" dirty="0"/>
              <a:t>Contact angles can range from 0° (complete wetting) to 180° (non-wetting). </a:t>
            </a:r>
            <a:endParaRPr lang="en-US" dirty="0" smtClean="0"/>
          </a:p>
          <a:p>
            <a:r>
              <a:rPr lang="en-US" dirty="0"/>
              <a:t>For silicone hydrogel </a:t>
            </a:r>
            <a:r>
              <a:rPr lang="en-US" dirty="0" smtClean="0"/>
              <a:t>materials</a:t>
            </a:r>
            <a:r>
              <a:rPr lang="en-US" dirty="0"/>
              <a:t>, wettability is more difficult </a:t>
            </a:r>
            <a:endParaRPr lang="en-US" dirty="0" smtClean="0"/>
          </a:p>
          <a:p>
            <a:pPr marL="0" indent="0">
              <a:buNone/>
            </a:pPr>
            <a:r>
              <a:rPr lang="en-US" dirty="0" smtClean="0"/>
              <a:t>and </a:t>
            </a:r>
            <a:r>
              <a:rPr lang="en-US" dirty="0"/>
              <a:t>challenging to measure because when silicone hydrogel </a:t>
            </a:r>
            <a:r>
              <a:rPr lang="en-US" dirty="0" smtClean="0"/>
              <a:t>                                 materials </a:t>
            </a:r>
            <a:r>
              <a:rPr lang="en-US" dirty="0"/>
              <a:t>are exposed to </a:t>
            </a:r>
            <a:r>
              <a:rPr lang="en-US" dirty="0" smtClean="0"/>
              <a:t>air, </a:t>
            </a:r>
            <a:r>
              <a:rPr lang="en-US" dirty="0"/>
              <a:t>there is rapid rotation of </a:t>
            </a:r>
            <a:r>
              <a:rPr lang="en-US" dirty="0" smtClean="0"/>
              <a:t>                               siloxane </a:t>
            </a:r>
            <a:r>
              <a:rPr lang="en-US" dirty="0"/>
              <a:t>bonds and migration of </a:t>
            </a:r>
            <a:r>
              <a:rPr lang="en-US" dirty="0" smtClean="0"/>
              <a:t>these </a:t>
            </a:r>
            <a:r>
              <a:rPr lang="en-US" dirty="0"/>
              <a:t>groups to the </a:t>
            </a:r>
            <a:r>
              <a:rPr lang="en-US" dirty="0" smtClean="0"/>
              <a:t>                                                     lens-air </a:t>
            </a:r>
            <a:r>
              <a:rPr lang="en-US" dirty="0"/>
              <a:t>interface. </a:t>
            </a:r>
            <a:endParaRPr lang="en-US" dirty="0" smtClean="0"/>
          </a:p>
          <a:p>
            <a:r>
              <a:rPr lang="en-US" b="1" dirty="0"/>
              <a:t>Measure Contact </a:t>
            </a:r>
            <a:r>
              <a:rPr lang="en-US" b="1" dirty="0" smtClean="0"/>
              <a:t>Angles:</a:t>
            </a:r>
          </a:p>
          <a:p>
            <a:pPr lvl="1"/>
            <a:r>
              <a:rPr lang="en-US" b="1" dirty="0" smtClean="0"/>
              <a:t>Sessile </a:t>
            </a:r>
            <a:r>
              <a:rPr lang="en-US" b="1" dirty="0"/>
              <a:t>drop method </a:t>
            </a:r>
            <a:r>
              <a:rPr lang="en-US" b="1" dirty="0" smtClean="0"/>
              <a:t>- </a:t>
            </a:r>
            <a:r>
              <a:rPr lang="en-US" sz="1800" b="1" dirty="0"/>
              <a:t>measures the contact angle between a drop of water and a contact lens surface exposed to </a:t>
            </a:r>
            <a:r>
              <a:rPr lang="en-US" sz="1800" b="1" dirty="0" smtClean="0">
                <a:solidFill>
                  <a:schemeClr val="accent1"/>
                </a:solidFill>
              </a:rPr>
              <a:t>air.</a:t>
            </a:r>
          </a:p>
          <a:p>
            <a:pPr lvl="1"/>
            <a:r>
              <a:rPr lang="en-US" b="1" dirty="0"/>
              <a:t>Dynamic captive bubble technique </a:t>
            </a:r>
            <a:r>
              <a:rPr lang="en-US" b="1" dirty="0" smtClean="0"/>
              <a:t>-</a:t>
            </a:r>
            <a:r>
              <a:rPr lang="en-US" b="1" dirty="0"/>
              <a:t>measures the contact angle between an air bubble and a contact lens surface in an aqueous environment</a:t>
            </a:r>
            <a:r>
              <a:rPr lang="en-US" b="1"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82644" y="2996952"/>
            <a:ext cx="3960440" cy="2528588"/>
          </a:xfrm>
          <a:prstGeom prst="rect">
            <a:avLst/>
          </a:prstGeom>
        </p:spPr>
      </p:pic>
    </p:spTree>
    <p:extLst>
      <p:ext uri="{BB962C8B-B14F-4D97-AF65-F5344CB8AC3E}">
        <p14:creationId xmlns:p14="http://schemas.microsoft.com/office/powerpoint/2010/main" xmlns="" val="39614555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Wetting agents</a:t>
            </a:r>
            <a:endParaRPr lang="en-US" dirty="0"/>
          </a:p>
        </p:txBody>
      </p:sp>
      <p:sp>
        <p:nvSpPr>
          <p:cNvPr id="3" name="Content Placeholder 2"/>
          <p:cNvSpPr>
            <a:spLocks noGrp="1"/>
          </p:cNvSpPr>
          <p:nvPr>
            <p:ph idx="1"/>
          </p:nvPr>
        </p:nvSpPr>
        <p:spPr/>
        <p:txBody>
          <a:bodyPr/>
          <a:lstStyle/>
          <a:p>
            <a:r>
              <a:rPr lang="en-US" dirty="0"/>
              <a:t>New soft contact lens materials with high water content surfaces or incorporated wetting agents such as poly(</a:t>
            </a:r>
            <a:r>
              <a:rPr lang="en-US" dirty="0" err="1"/>
              <a:t>vinylpyrrolidone</a:t>
            </a:r>
            <a:r>
              <a:rPr lang="en-US" dirty="0"/>
              <a:t>) (PVP) or poly(vinyl alcohol) (PVA) have been developed to reduce friction between the contact lens surface and the </a:t>
            </a:r>
            <a:r>
              <a:rPr lang="en-US" dirty="0" smtClean="0"/>
              <a:t>lid-wiper.</a:t>
            </a:r>
          </a:p>
          <a:p>
            <a:r>
              <a:rPr lang="en-US" dirty="0"/>
              <a:t>Wetting agents such as water-soluble surface-brushes are introduced, particularly for dry eye patients </a:t>
            </a:r>
          </a:p>
        </p:txBody>
      </p:sp>
    </p:spTree>
    <p:extLst>
      <p:ext uri="{BB962C8B-B14F-4D97-AF65-F5344CB8AC3E}">
        <p14:creationId xmlns:p14="http://schemas.microsoft.com/office/powerpoint/2010/main" xmlns="" val="3369635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onsolas" panose="020B0609020204030204" pitchFamily="49" charset="0"/>
              </a:rPr>
              <a:t/>
            </a:r>
            <a:br>
              <a:rPr lang="en-US" dirty="0" smtClean="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smtClean="0">
                <a:latin typeface="Consolas" panose="020B0609020204030204" pitchFamily="49" charset="0"/>
              </a:rPr>
              <a:t>Problems </a:t>
            </a:r>
            <a:r>
              <a:rPr lang="en-US" dirty="0">
                <a:latin typeface="Consolas" panose="020B0609020204030204" pitchFamily="49" charset="0"/>
              </a:rPr>
              <a:t>with </a:t>
            </a:r>
            <a:r>
              <a:rPr lang="en-US" dirty="0" err="1" smtClean="0">
                <a:latin typeface="Consolas" panose="020B0609020204030204" pitchFamily="49" charset="0"/>
              </a:rPr>
              <a:t>Conatct</a:t>
            </a:r>
            <a:r>
              <a:rPr lang="en-US" dirty="0" smtClean="0">
                <a:latin typeface="Consolas" panose="020B0609020204030204" pitchFamily="49" charset="0"/>
              </a:rPr>
              <a:t> Lenses</a:t>
            </a:r>
            <a:r>
              <a:rPr lang="en-US" dirty="0">
                <a:latin typeface="Consolas" panose="020B0609020204030204" pitchFamily="49" charset="0"/>
              </a:rPr>
              <a:t/>
            </a:r>
            <a:br>
              <a:rPr lang="en-US" dirty="0">
                <a:latin typeface="Consolas" panose="020B0609020204030204" pitchFamily="49" charset="0"/>
              </a:rPr>
            </a:br>
            <a:endParaRPr lang="en-US" dirty="0"/>
          </a:p>
        </p:txBody>
      </p:sp>
      <p:sp>
        <p:nvSpPr>
          <p:cNvPr id="3" name="Content Placeholder 2"/>
          <p:cNvSpPr>
            <a:spLocks noGrp="1"/>
          </p:cNvSpPr>
          <p:nvPr>
            <p:ph idx="1"/>
          </p:nvPr>
        </p:nvSpPr>
        <p:spPr>
          <a:xfrm>
            <a:off x="1522414" y="1916832"/>
            <a:ext cx="9143998" cy="4536504"/>
          </a:xfrm>
        </p:spPr>
        <p:txBody>
          <a:bodyPr>
            <a:normAutofit/>
          </a:bodyPr>
          <a:lstStyle/>
          <a:p>
            <a:pPr marL="0" indent="0">
              <a:buNone/>
            </a:pPr>
            <a:r>
              <a:rPr lang="en-US" dirty="0" smtClean="0">
                <a:latin typeface="Corbel" panose="020B0503020204020204" pitchFamily="34" charset="0"/>
              </a:rPr>
              <a:t>1.Tight lense syndrome</a:t>
            </a:r>
            <a:endParaRPr lang="en-US" dirty="0">
              <a:latin typeface="Corbel" panose="020B0503020204020204" pitchFamily="34" charset="0"/>
            </a:endParaRPr>
          </a:p>
          <a:p>
            <a:pPr marL="0" indent="0">
              <a:buNone/>
            </a:pPr>
            <a:r>
              <a:rPr lang="en-US" dirty="0">
                <a:latin typeface="Corbel" panose="020B0503020204020204" pitchFamily="34" charset="0"/>
              </a:rPr>
              <a:t> </a:t>
            </a:r>
            <a:r>
              <a:rPr lang="en-US" dirty="0" smtClean="0">
                <a:latin typeface="Corbel" panose="020B0503020204020204" pitchFamily="34" charset="0"/>
              </a:rPr>
              <a:t>   This </a:t>
            </a:r>
            <a:r>
              <a:rPr lang="en-US" dirty="0">
                <a:latin typeface="Corbel" panose="020B0503020204020204" pitchFamily="34" charset="0"/>
              </a:rPr>
              <a:t>may be because of tight fitting of lenses, or it may be related to </a:t>
            </a:r>
            <a:r>
              <a:rPr lang="en-US" dirty="0" smtClean="0">
                <a:latin typeface="Corbel" panose="020B0503020204020204" pitchFamily="34" charset="0"/>
              </a:rPr>
              <a:t>         increase </a:t>
            </a:r>
            <a:r>
              <a:rPr lang="en-US" dirty="0">
                <a:latin typeface="Corbel" panose="020B0503020204020204" pitchFamily="34" charset="0"/>
              </a:rPr>
              <a:t>in dryness of the lenses with the eye.</a:t>
            </a:r>
          </a:p>
          <a:p>
            <a:pPr marL="0" indent="0">
              <a:buNone/>
            </a:pPr>
            <a:r>
              <a:rPr lang="en-US" dirty="0" smtClean="0">
                <a:latin typeface="Corbel" panose="020B0503020204020204" pitchFamily="34" charset="0"/>
              </a:rPr>
              <a:t>2.Corneal Ulcer</a:t>
            </a:r>
            <a:endParaRPr lang="en-US" dirty="0">
              <a:latin typeface="Corbel" panose="020B0503020204020204" pitchFamily="34" charset="0"/>
            </a:endParaRPr>
          </a:p>
          <a:p>
            <a:pPr marL="0" indent="0">
              <a:buNone/>
            </a:pPr>
            <a:r>
              <a:rPr lang="en-US" dirty="0">
                <a:latin typeface="Corbel" panose="020B0503020204020204" pitchFamily="34" charset="0"/>
              </a:rPr>
              <a:t> </a:t>
            </a:r>
            <a:r>
              <a:rPr lang="en-US" dirty="0" smtClean="0">
                <a:latin typeface="Corbel" panose="020B0503020204020204" pitchFamily="34" charset="0"/>
              </a:rPr>
              <a:t>   Over </a:t>
            </a:r>
            <a:r>
              <a:rPr lang="en-US" dirty="0">
                <a:latin typeface="Corbel" panose="020B0503020204020204" pitchFamily="34" charset="0"/>
              </a:rPr>
              <a:t>wear of lenses, improper cleaning of lenses leads to surface breakdown</a:t>
            </a:r>
          </a:p>
          <a:p>
            <a:pPr marL="0" indent="0">
              <a:buNone/>
            </a:pPr>
            <a:r>
              <a:rPr lang="en-US" dirty="0">
                <a:latin typeface="Corbel" panose="020B0503020204020204" pitchFamily="34" charset="0"/>
              </a:rPr>
              <a:t>3.    Corneal swelling</a:t>
            </a:r>
          </a:p>
          <a:p>
            <a:pPr marL="0" indent="0">
              <a:buNone/>
            </a:pPr>
            <a:r>
              <a:rPr lang="en-US" dirty="0">
                <a:latin typeface="Corbel" panose="020B0503020204020204" pitchFamily="34" charset="0"/>
              </a:rPr>
              <a:t> </a:t>
            </a:r>
            <a:r>
              <a:rPr lang="en-US" dirty="0" smtClean="0">
                <a:latin typeface="Corbel" panose="020B0503020204020204" pitchFamily="34" charset="0"/>
              </a:rPr>
              <a:t>       Cornea </a:t>
            </a:r>
            <a:r>
              <a:rPr lang="en-US" dirty="0">
                <a:latin typeface="Corbel" panose="020B0503020204020204" pitchFamily="34" charset="0"/>
              </a:rPr>
              <a:t>becomes smothered by the lenses.</a:t>
            </a:r>
          </a:p>
          <a:p>
            <a:pPr marL="0" indent="0">
              <a:buNone/>
            </a:pPr>
            <a:r>
              <a:rPr lang="en-US" dirty="0">
                <a:latin typeface="Corbel" panose="020B0503020204020204" pitchFamily="34" charset="0"/>
              </a:rPr>
              <a:t>4.    Eye redness</a:t>
            </a:r>
            <a:endParaRPr lang="en-US" dirty="0"/>
          </a:p>
          <a:p>
            <a:pPr marL="0" indent="0">
              <a:buNone/>
            </a:pPr>
            <a:endParaRPr lang="en-US" dirty="0"/>
          </a:p>
        </p:txBody>
      </p:sp>
      <p:sp>
        <p:nvSpPr>
          <p:cNvPr id="4" name="Rectangle 3"/>
          <p:cNvSpPr/>
          <p:nvPr/>
        </p:nvSpPr>
        <p:spPr>
          <a:xfrm>
            <a:off x="3048000" y="1674674"/>
            <a:ext cx="6092825" cy="369332"/>
          </a:xfrm>
          <a:prstGeom prst="rect">
            <a:avLst/>
          </a:prstGeom>
        </p:spPr>
        <p:txBody>
          <a:bodyPr>
            <a:spAutoFit/>
          </a:bodyPr>
          <a:lstStyle/>
          <a:p>
            <a:endParaRPr lang="en-US" dirty="0"/>
          </a:p>
        </p:txBody>
      </p:sp>
    </p:spTree>
    <p:extLst>
      <p:ext uri="{BB962C8B-B14F-4D97-AF65-F5344CB8AC3E}">
        <p14:creationId xmlns:p14="http://schemas.microsoft.com/office/powerpoint/2010/main" xmlns="" val="31594662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Testing</a:t>
            </a:r>
            <a:endParaRPr lang="en-US" dirty="0"/>
          </a:p>
        </p:txBody>
      </p:sp>
      <p:sp>
        <p:nvSpPr>
          <p:cNvPr id="14" name="Content Placeholder 13"/>
          <p:cNvSpPr>
            <a:spLocks noGrp="1"/>
          </p:cNvSpPr>
          <p:nvPr>
            <p:ph idx="1"/>
          </p:nvPr>
        </p:nvSpPr>
        <p:spPr>
          <a:xfrm>
            <a:off x="1522414" y="1905000"/>
            <a:ext cx="9144000" cy="5412432"/>
          </a:xfrm>
        </p:spPr>
        <p:txBody>
          <a:bodyPr>
            <a:normAutofit/>
          </a:bodyPr>
          <a:lstStyle/>
          <a:p>
            <a:pPr marL="0" indent="0">
              <a:buNone/>
            </a:pPr>
            <a:r>
              <a:rPr lang="en-US" b="1" u="sng" dirty="0" smtClean="0"/>
              <a:t>Newcastle Shoulder Wear Simulator</a:t>
            </a:r>
          </a:p>
          <a:p>
            <a:pPr marL="0" indent="0">
              <a:buNone/>
            </a:pPr>
            <a:r>
              <a:rPr lang="en-US" dirty="0" smtClean="0"/>
              <a:t>The first multi-station shoulder simulator capable of applying physiological motion in three axes with physiological loading.</a:t>
            </a:r>
          </a:p>
          <a:p>
            <a:pPr marL="0" indent="0">
              <a:buNone/>
            </a:pPr>
            <a:r>
              <a:rPr lang="en-US" dirty="0"/>
              <a:t>The three axes of physiological are</a:t>
            </a:r>
          </a:p>
          <a:p>
            <a:pPr marL="0" indent="0">
              <a:buNone/>
            </a:pPr>
            <a:r>
              <a:rPr lang="en-US" dirty="0" smtClean="0"/>
              <a:t>Flexion/Extension</a:t>
            </a:r>
            <a:r>
              <a:rPr lang="en-US" dirty="0"/>
              <a:t>, Abduction/adduction, </a:t>
            </a:r>
            <a:r>
              <a:rPr lang="en-US" dirty="0" err="1"/>
              <a:t>Intenal</a:t>
            </a:r>
            <a:r>
              <a:rPr lang="en-US" dirty="0"/>
              <a:t>-external rotation</a:t>
            </a:r>
          </a:p>
          <a:p>
            <a:pPr marL="0" indent="0">
              <a:buNone/>
            </a:pPr>
            <a:r>
              <a:rPr lang="en-US" dirty="0" smtClean="0"/>
              <a:t>It was used to wear test commercially available JRI </a:t>
            </a:r>
            <a:r>
              <a:rPr lang="en-US" dirty="0" err="1" smtClean="0"/>
              <a:t>Orthopaedics</a:t>
            </a:r>
            <a:r>
              <a:rPr lang="en-US" dirty="0" smtClean="0"/>
              <a:t> 42mm diameter Reverse VAIOS shoulders using three axes of physiological motion with physiological  loading. In addition to it, translational sliding motion was therefore added to the simulator to wear test</a:t>
            </a:r>
          </a:p>
          <a:p>
            <a:pPr marL="0" indent="0">
              <a:buNone/>
            </a:pPr>
            <a:r>
              <a:rPr lang="en-US" dirty="0" smtClean="0"/>
              <a:t>  </a:t>
            </a:r>
            <a:endParaRPr lang="en-US" dirty="0"/>
          </a:p>
        </p:txBody>
      </p:sp>
    </p:spTree>
    <p:extLst>
      <p:ext uri="{BB962C8B-B14F-4D97-AF65-F5344CB8AC3E}">
        <p14:creationId xmlns:p14="http://schemas.microsoft.com/office/powerpoint/2010/main" xmlns="" val="4289865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52400"/>
            <a:ext cx="10134600" cy="792162"/>
          </a:xfrm>
        </p:spPr>
        <p:txBody>
          <a:bodyPr/>
          <a:lstStyle/>
          <a:p>
            <a:r>
              <a:rPr lang="en-US" dirty="0" smtClean="0"/>
              <a:t>Questions??</a:t>
            </a:r>
            <a:endParaRPr lang="en-US" dirty="0"/>
          </a:p>
        </p:txBody>
      </p:sp>
      <p:sp>
        <p:nvSpPr>
          <p:cNvPr id="3" name="Content Placeholder 2"/>
          <p:cNvSpPr>
            <a:spLocks noGrp="1"/>
          </p:cNvSpPr>
          <p:nvPr>
            <p:ph idx="1"/>
          </p:nvPr>
        </p:nvSpPr>
        <p:spPr>
          <a:xfrm>
            <a:off x="379412" y="1600200"/>
            <a:ext cx="11582400" cy="5181600"/>
          </a:xfrm>
        </p:spPr>
        <p:txBody>
          <a:bodyPr>
            <a:normAutofit/>
          </a:bodyPr>
          <a:lstStyle/>
          <a:p>
            <a:pPr marL="0" indent="0">
              <a:buNone/>
            </a:pPr>
            <a:r>
              <a:rPr lang="en-US" sz="2000" dirty="0" smtClean="0"/>
              <a:t>1).    What is importance of  Tribology in medical  devices or biological components ?</a:t>
            </a:r>
          </a:p>
          <a:p>
            <a:pPr marL="0" indent="0">
              <a:buNone/>
            </a:pPr>
            <a:r>
              <a:rPr lang="en-US" sz="2000" dirty="0" smtClean="0">
                <a:solidFill>
                  <a:srgbClr val="00B0F0"/>
                </a:solidFill>
              </a:rPr>
              <a:t>Ans</a:t>
            </a:r>
            <a:r>
              <a:rPr lang="en-US" sz="2000" dirty="0" smtClean="0"/>
              <a:t>: </a:t>
            </a:r>
            <a:r>
              <a:rPr lang="en-US" sz="2000" dirty="0"/>
              <a:t>Many medical devices are involved with relative moving parts, either in contact to the native tissues or within the biomaterials, and often under loading. Important issues, such as friction and wear of the moving parts, </a:t>
            </a:r>
            <a:r>
              <a:rPr lang="en-US" sz="2000" dirty="0" smtClean="0"/>
              <a:t>Lubrication will not </a:t>
            </a:r>
            <a:r>
              <a:rPr lang="en-US" sz="2000" dirty="0"/>
              <a:t>only affect the functions of these devices but also the potential adverse effects on the natural </a:t>
            </a:r>
            <a:r>
              <a:rPr lang="en-US" sz="2000" dirty="0" smtClean="0"/>
              <a:t>tissues. </a:t>
            </a:r>
          </a:p>
          <a:p>
            <a:pPr marL="0" indent="0">
              <a:buNone/>
            </a:pPr>
            <a:r>
              <a:rPr lang="en-US" sz="2000" dirty="0" smtClean="0"/>
              <a:t>2).    What is the importance of lubrication in contact lens ?</a:t>
            </a:r>
          </a:p>
          <a:p>
            <a:pPr marL="0" indent="0">
              <a:buNone/>
            </a:pPr>
            <a:r>
              <a:rPr lang="en-US" sz="2000" dirty="0" smtClean="0">
                <a:solidFill>
                  <a:srgbClr val="00B0F0"/>
                </a:solidFill>
              </a:rPr>
              <a:t>Ans:</a:t>
            </a:r>
            <a:r>
              <a:rPr lang="en-US" sz="2000" dirty="0" smtClean="0"/>
              <a:t> </a:t>
            </a:r>
            <a:r>
              <a:rPr lang="en-US" sz="2000" dirty="0"/>
              <a:t>Lubrication between the contact lens and the eye is critically </a:t>
            </a:r>
            <a:r>
              <a:rPr lang="en-US" sz="2000" dirty="0" smtClean="0"/>
              <a:t>important. </a:t>
            </a:r>
            <a:r>
              <a:rPr lang="en-US" sz="2000" dirty="0"/>
              <a:t>Fluid film lubrication in the presence of the tear film ensures minimum </a:t>
            </a:r>
            <a:r>
              <a:rPr lang="en-US" sz="2000" dirty="0" smtClean="0"/>
              <a:t>friction, minimum Shear stress, </a:t>
            </a:r>
            <a:r>
              <a:rPr lang="en-US" sz="2000" dirty="0"/>
              <a:t>smooth motion and negligible damage in the eye during </a:t>
            </a:r>
            <a:r>
              <a:rPr lang="en-US" sz="2000" dirty="0" smtClean="0"/>
              <a:t>blinking.</a:t>
            </a:r>
          </a:p>
          <a:p>
            <a:pPr marL="0" indent="0">
              <a:buNone/>
            </a:pPr>
            <a:r>
              <a:rPr lang="en-US" sz="2000" dirty="0" smtClean="0"/>
              <a:t>3).      Brief about Wettability of contact lens ?</a:t>
            </a:r>
          </a:p>
          <a:p>
            <a:pPr marL="0" indent="0">
              <a:buNone/>
            </a:pPr>
            <a:r>
              <a:rPr lang="en-US" sz="2000" dirty="0" smtClean="0">
                <a:solidFill>
                  <a:srgbClr val="00B0F0"/>
                </a:solidFill>
              </a:rPr>
              <a:t>Ans:</a:t>
            </a:r>
            <a:r>
              <a:rPr lang="en-US" sz="2000" dirty="0" smtClean="0"/>
              <a:t> “Wettability</a:t>
            </a:r>
            <a:r>
              <a:rPr lang="en-US" sz="2000" dirty="0"/>
              <a:t>” refers to the ability of the tear film to cover and maintain itself </a:t>
            </a:r>
            <a:r>
              <a:rPr lang="en-US" sz="2000" dirty="0" smtClean="0"/>
              <a:t>                                                 over the </a:t>
            </a:r>
            <a:r>
              <a:rPr lang="en-US" sz="2000" dirty="0"/>
              <a:t>contact lens </a:t>
            </a:r>
            <a:r>
              <a:rPr lang="en-US" sz="2000" dirty="0" smtClean="0"/>
              <a:t>surface and is </a:t>
            </a:r>
            <a:r>
              <a:rPr lang="en-US" sz="2000" dirty="0"/>
              <a:t>used to characterize the adherence of fluid </a:t>
            </a:r>
            <a:r>
              <a:rPr lang="en-US" sz="2000" dirty="0" smtClean="0"/>
              <a:t>                                                            to the lens </a:t>
            </a:r>
            <a:r>
              <a:rPr lang="en-US" sz="2000" dirty="0"/>
              <a:t>surface</a:t>
            </a:r>
            <a:r>
              <a:rPr lang="en-US" sz="2000" dirty="0" smtClean="0"/>
              <a:t>. </a:t>
            </a:r>
            <a:r>
              <a:rPr lang="en-US" sz="2000" dirty="0"/>
              <a:t>Wettability is determined by measuring the contact angle; </a:t>
            </a:r>
            <a:r>
              <a:rPr lang="en-US" sz="2000" dirty="0" smtClean="0"/>
              <a:t>                                                                                  the </a:t>
            </a:r>
            <a:r>
              <a:rPr lang="en-US" sz="2000" dirty="0"/>
              <a:t>smaller the contact angle the greater the </a:t>
            </a:r>
            <a:r>
              <a:rPr lang="en-US" sz="2000" dirty="0" smtClean="0"/>
              <a:t>wettability and vice-versa.</a:t>
            </a:r>
            <a:endParaRPr lang="en-US" sz="2000" dirty="0"/>
          </a:p>
        </p:txBody>
      </p:sp>
      <p:pic>
        <p:nvPicPr>
          <p:cNvPr id="1026" name="Picture 2" descr="https://www.clspectrum.com/archive/2010/November/Supplements/Alcon/images/CLS_Alcon_A02_Fig0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220995" y="4699611"/>
            <a:ext cx="2890837" cy="21583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960484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SPHERICALLY CAPPED MEMBRANE PROBES FOR LOW CONTACT PRESSURE TRIBOLOGY </a:t>
            </a:r>
            <a:endParaRPr lang="en-US" sz="4800" dirty="0"/>
          </a:p>
        </p:txBody>
      </p:sp>
      <p:sp>
        <p:nvSpPr>
          <p:cNvPr id="3" name="Subtitle 2"/>
          <p:cNvSpPr>
            <a:spLocks noGrp="1"/>
          </p:cNvSpPr>
          <p:nvPr>
            <p:ph type="subTitle" idx="1"/>
          </p:nvPr>
        </p:nvSpPr>
        <p:spPr/>
        <p:txBody>
          <a:bodyPr/>
          <a:lstStyle/>
          <a:p>
            <a:r>
              <a:rPr lang="en-US" dirty="0" smtClean="0"/>
              <a:t>Clint Antony 131501008</a:t>
            </a:r>
          </a:p>
          <a:p>
            <a:r>
              <a:rPr lang="en-US" dirty="0" smtClean="0"/>
              <a:t>09/04/2018</a:t>
            </a:r>
            <a:endParaRPr lang="en-US" dirty="0"/>
          </a:p>
        </p:txBody>
      </p:sp>
    </p:spTree>
    <p:extLst>
      <p:ext uri="{BB962C8B-B14F-4D97-AF65-F5344CB8AC3E}">
        <p14:creationId xmlns:p14="http://schemas.microsoft.com/office/powerpoint/2010/main" xmlns="" val="14815174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a:xfrm>
            <a:off x="1979612" y="1600200"/>
            <a:ext cx="8229600" cy="5543576"/>
          </a:xfrm>
        </p:spPr>
        <p:txBody>
          <a:bodyPr>
            <a:normAutofit fontScale="70000" lnSpcReduction="20000"/>
          </a:bodyPr>
          <a:lstStyle/>
          <a:p>
            <a:endParaRPr lang="en-IN" sz="3700" dirty="0" smtClean="0"/>
          </a:p>
          <a:p>
            <a:r>
              <a:rPr lang="en-IN" sz="3700" dirty="0" smtClean="0"/>
              <a:t>Low </a:t>
            </a:r>
            <a:r>
              <a:rPr lang="en-IN" sz="3700" dirty="0"/>
              <a:t>contact pressure measurements are needed for biotribology studies on cells, </a:t>
            </a:r>
            <a:r>
              <a:rPr lang="en-IN" sz="3700" dirty="0" smtClean="0"/>
              <a:t>cell </a:t>
            </a:r>
            <a:r>
              <a:rPr lang="en-IN" sz="3700" dirty="0"/>
              <a:t>layers, and tissues.</a:t>
            </a:r>
          </a:p>
          <a:p>
            <a:r>
              <a:rPr lang="en-IN" sz="3700" dirty="0"/>
              <a:t>Such studies typically require low forces to achieve kPa range contact pressures, but such methods frequently come at the expense of contact area and, in turn, relevance. </a:t>
            </a:r>
          </a:p>
          <a:p>
            <a:r>
              <a:rPr lang="en-IN" sz="3700" dirty="0"/>
              <a:t>In seeking lower contact pressures, the corresponding contact areas can become too small to be physiologically relevant or important. </a:t>
            </a:r>
          </a:p>
          <a:p>
            <a:r>
              <a:rPr lang="en-IN" sz="3700" dirty="0"/>
              <a:t>This method creates probes that are thin spherical shells, specifically designed to create low contact pressures.</a:t>
            </a:r>
            <a:r>
              <a:rPr lang="en-IN" dirty="0"/>
              <a:t/>
            </a:r>
            <a:br>
              <a:rPr lang="en-IN"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r>
            <a:br>
              <a:rPr lang="en-IN" dirty="0"/>
            </a:br>
            <a:endParaRPr lang="en-IN" dirty="0"/>
          </a:p>
        </p:txBody>
      </p:sp>
    </p:spTree>
    <p:extLst>
      <p:ext uri="{BB962C8B-B14F-4D97-AF65-F5344CB8AC3E}">
        <p14:creationId xmlns:p14="http://schemas.microsoft.com/office/powerpoint/2010/main" xmlns="" val="2770224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a:t>
            </a:r>
            <a:endParaRPr lang="en-IN" dirty="0"/>
          </a:p>
        </p:txBody>
      </p:sp>
      <p:sp>
        <p:nvSpPr>
          <p:cNvPr id="3" name="Content Placeholder 2"/>
          <p:cNvSpPr>
            <a:spLocks noGrp="1"/>
          </p:cNvSpPr>
          <p:nvPr>
            <p:ph idx="1"/>
          </p:nvPr>
        </p:nvSpPr>
        <p:spPr>
          <a:xfrm>
            <a:off x="1979613" y="1772816"/>
            <a:ext cx="8229600" cy="6161908"/>
          </a:xfrm>
        </p:spPr>
        <p:txBody>
          <a:bodyPr>
            <a:normAutofit fontScale="40000" lnSpcReduction="20000"/>
          </a:bodyPr>
          <a:lstStyle/>
          <a:p>
            <a:r>
              <a:rPr lang="en-IN" sz="5500" dirty="0"/>
              <a:t>The cornea is made up of moist epithelial cells that form a thin stratified layer on the exterior surface of the eye. This layer is protected by a mucinated aqueous tear film, and both vision and ocular health are</a:t>
            </a:r>
            <a:br>
              <a:rPr lang="en-IN" sz="5500" dirty="0"/>
            </a:br>
            <a:r>
              <a:rPr lang="en-IN" sz="5500" dirty="0"/>
              <a:t>dependent upon the stability of the tear film.</a:t>
            </a:r>
          </a:p>
          <a:p>
            <a:r>
              <a:rPr lang="en-IN" sz="5500" dirty="0"/>
              <a:t>Under conditions of contact lens use, disruption of the tear film can lead to discomfort and cell damage . </a:t>
            </a:r>
          </a:p>
          <a:p>
            <a:r>
              <a:rPr lang="en-IN" sz="5500" dirty="0"/>
              <a:t>Contact lens design and material selection balances contact pressure and lubricity in an effort to maintain comfort and function over a wide range of sliding conditions during ocular movements while minimizing damage to the epithelia .</a:t>
            </a:r>
          </a:p>
          <a:p>
            <a:r>
              <a:rPr lang="en-IN" sz="5500" dirty="0"/>
              <a:t>The contact pressures exerted on the cornea by the eyelid are estimated to be 1 –5 kPa and may increase to 12 –18 kPa with the inclusion of a soft hydrogel-based contact lens. </a:t>
            </a:r>
          </a:p>
          <a:p>
            <a:r>
              <a:rPr lang="en-IN" sz="5500" dirty="0"/>
              <a:t>Matching the contact pressure conditions is essential for in vivo, ex vivo, and in vitro studies that aim to collect physiologically relevant friction measurements</a:t>
            </a:r>
            <a:br>
              <a:rPr lang="en-IN" sz="5500"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r>
            <a:br>
              <a:rPr lang="en-IN" dirty="0"/>
            </a:br>
            <a:endParaRPr lang="en-IN" dirty="0"/>
          </a:p>
        </p:txBody>
      </p:sp>
    </p:spTree>
    <p:extLst>
      <p:ext uri="{BB962C8B-B14F-4D97-AF65-F5344CB8AC3E}">
        <p14:creationId xmlns:p14="http://schemas.microsoft.com/office/powerpoint/2010/main" xmlns="" val="39521482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Constraints</a:t>
            </a:r>
            <a:endParaRPr lang="en-IN" dirty="0"/>
          </a:p>
        </p:txBody>
      </p:sp>
      <p:sp>
        <p:nvSpPr>
          <p:cNvPr id="3" name="Content Placeholder 2"/>
          <p:cNvSpPr>
            <a:spLocks noGrp="1"/>
          </p:cNvSpPr>
          <p:nvPr>
            <p:ph idx="1"/>
          </p:nvPr>
        </p:nvSpPr>
        <p:spPr>
          <a:xfrm>
            <a:off x="1979613" y="1916832"/>
            <a:ext cx="8229600" cy="6018462"/>
          </a:xfrm>
        </p:spPr>
        <p:txBody>
          <a:bodyPr>
            <a:normAutofit fontScale="47500" lnSpcReduction="20000"/>
          </a:bodyPr>
          <a:lstStyle/>
          <a:p>
            <a:r>
              <a:rPr lang="en-IN" sz="5100" dirty="0"/>
              <a:t>In vitro </a:t>
            </a:r>
            <a:r>
              <a:rPr lang="en-IN" sz="5100" dirty="0" err="1"/>
              <a:t>biotribological</a:t>
            </a:r>
            <a:r>
              <a:rPr lang="en-IN" sz="5100" dirty="0"/>
              <a:t> experiments using a spherical probe sliding against a cellular monolayer are desirable for in situ studies. </a:t>
            </a:r>
          </a:p>
          <a:p>
            <a:r>
              <a:rPr lang="en-IN" sz="5100" dirty="0"/>
              <a:t>However, even the softest </a:t>
            </a:r>
            <a:r>
              <a:rPr lang="en-IN" sz="5100" dirty="0" err="1"/>
              <a:t>hydrogel</a:t>
            </a:r>
            <a:r>
              <a:rPr lang="en-IN" sz="5100" dirty="0"/>
              <a:t> materials have been observed to severely damage the cellular monolayer during sliding due to high contact pressures that result from the </a:t>
            </a:r>
            <a:r>
              <a:rPr lang="en-IN" sz="5100" dirty="0" err="1"/>
              <a:t>Hertzian</a:t>
            </a:r>
            <a:r>
              <a:rPr lang="en-IN" sz="5100" dirty="0"/>
              <a:t> mechanics of a solid spherical probe. </a:t>
            </a:r>
          </a:p>
          <a:p>
            <a:r>
              <a:rPr lang="en-IN" sz="5100" dirty="0"/>
              <a:t>As an example, a hydrogel probe with an elastic modulus on the order of 20 kPa and a diameter of a few </a:t>
            </a:r>
            <a:r>
              <a:rPr lang="en-IN" sz="5100" dirty="0" err="1"/>
              <a:t>millimeters</a:t>
            </a:r>
            <a:r>
              <a:rPr lang="en-IN" sz="5100" dirty="0"/>
              <a:t> can routinely produce contact pressures in excess of 10 kPa at normal loads below 500 </a:t>
            </a:r>
            <a:r>
              <a:rPr lang="en-IN" sz="5100" dirty="0" err="1"/>
              <a:t>μN</a:t>
            </a:r>
            <a:r>
              <a:rPr lang="en-IN" sz="5100" dirty="0"/>
              <a:t> . </a:t>
            </a:r>
          </a:p>
          <a:p>
            <a:r>
              <a:rPr lang="en-IN" sz="5100" dirty="0"/>
              <a:t>For cells grown in culture, setup of in situ experiments often involves metrology that is not optimal for high-precision </a:t>
            </a:r>
            <a:r>
              <a:rPr lang="en-IN" sz="5100" dirty="0" err="1"/>
              <a:t>tribological</a:t>
            </a:r>
            <a:r>
              <a:rPr lang="en-IN" sz="5100" dirty="0"/>
              <a:t> experiments, and small misalignments in setup over long sliding distances can cause large variations in contact pressure. </a:t>
            </a:r>
            <a:br>
              <a:rPr lang="en-IN" sz="5100" dirty="0"/>
            </a:br>
            <a:r>
              <a:rPr lang="en-IN" sz="5100" dirty="0"/>
              <a:t/>
            </a:r>
            <a:br>
              <a:rPr lang="en-IN" sz="5100" dirty="0"/>
            </a:br>
            <a:r>
              <a:rPr lang="en-IN" sz="4200" dirty="0"/>
              <a:t> </a:t>
            </a:r>
            <a:br>
              <a:rPr lang="en-IN" sz="4200" dirty="0"/>
            </a:br>
            <a:r>
              <a:rPr lang="en-IN" sz="4200" dirty="0"/>
              <a:t/>
            </a:r>
            <a:br>
              <a:rPr lang="en-IN" sz="4200" dirty="0"/>
            </a:br>
            <a:r>
              <a:rPr lang="en-IN" sz="4200" dirty="0"/>
              <a:t> </a:t>
            </a:r>
            <a:r>
              <a:rPr lang="en-IN" dirty="0"/>
              <a:t/>
            </a:r>
            <a:br>
              <a:rPr lang="en-IN" dirty="0"/>
            </a:br>
            <a:r>
              <a:rPr lang="en-IN" dirty="0"/>
              <a:t/>
            </a:r>
            <a:br>
              <a:rPr lang="en-IN" dirty="0"/>
            </a:br>
            <a:endParaRPr lang="en-IN" dirty="0"/>
          </a:p>
        </p:txBody>
      </p:sp>
    </p:spTree>
    <p:extLst>
      <p:ext uri="{BB962C8B-B14F-4D97-AF65-F5344CB8AC3E}">
        <p14:creationId xmlns:p14="http://schemas.microsoft.com/office/powerpoint/2010/main" xmlns="" val="7358341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Geometry Adopted</a:t>
            </a:r>
            <a:endParaRPr lang="en-IN" dirty="0"/>
          </a:p>
        </p:txBody>
      </p:sp>
      <p:sp>
        <p:nvSpPr>
          <p:cNvPr id="3" name="Content Placeholder 2"/>
          <p:cNvSpPr>
            <a:spLocks noGrp="1"/>
          </p:cNvSpPr>
          <p:nvPr>
            <p:ph idx="1"/>
          </p:nvPr>
        </p:nvSpPr>
        <p:spPr>
          <a:xfrm>
            <a:off x="2165322" y="2071679"/>
            <a:ext cx="8229600" cy="4885713"/>
          </a:xfrm>
        </p:spPr>
        <p:txBody>
          <a:bodyPr>
            <a:normAutofit fontScale="40000" lnSpcReduction="2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smtClean="0"/>
          </a:p>
          <a:p>
            <a:r>
              <a:rPr lang="en-IN" sz="3800" dirty="0" smtClean="0"/>
              <a:t>This geometry capitalizes </a:t>
            </a:r>
            <a:r>
              <a:rPr lang="en-IN" sz="3800" dirty="0"/>
              <a:t>on the mechanics of the geometry such that, at low </a:t>
            </a:r>
            <a:r>
              <a:rPr lang="en-IN" sz="3800" dirty="0" smtClean="0"/>
              <a:t>forces ( </a:t>
            </a:r>
            <a:r>
              <a:rPr lang="en-IN" sz="3800" dirty="0" err="1"/>
              <a:t>μN</a:t>
            </a:r>
            <a:r>
              <a:rPr lang="en-IN" sz="3800" dirty="0"/>
              <a:t>) and strains, the contact pressure is predicted and found to be</a:t>
            </a:r>
            <a:br>
              <a:rPr lang="en-IN" sz="3800" dirty="0"/>
            </a:br>
            <a:r>
              <a:rPr lang="en-IN" sz="3800" dirty="0"/>
              <a:t>constant and independent of the applied load</a:t>
            </a:r>
            <a:r>
              <a:rPr lang="en-IN" sz="3800" dirty="0" smtClean="0"/>
              <a:t>.</a:t>
            </a:r>
          </a:p>
          <a:p>
            <a:r>
              <a:rPr lang="en-IN" sz="3800" dirty="0" smtClean="0"/>
              <a:t> </a:t>
            </a:r>
            <a:r>
              <a:rPr lang="en-IN" sz="3800" dirty="0"/>
              <a:t>Such a probe allows </a:t>
            </a:r>
            <a:r>
              <a:rPr lang="en-IN" sz="3800" dirty="0" smtClean="0"/>
              <a:t>the contact </a:t>
            </a:r>
            <a:r>
              <a:rPr lang="en-IN" sz="3800" dirty="0"/>
              <a:t>area to fluctuate with variations in applied load </a:t>
            </a:r>
            <a:r>
              <a:rPr lang="en-IN" sz="3800" dirty="0" smtClean="0"/>
              <a:t>without changing </a:t>
            </a:r>
            <a:r>
              <a:rPr lang="en-IN" sz="3800" dirty="0"/>
              <a:t>the average contact </a:t>
            </a:r>
            <a:r>
              <a:rPr lang="en-IN" sz="3800" dirty="0" smtClean="0"/>
              <a:t>pressure</a:t>
            </a:r>
            <a:r>
              <a:rPr lang="en-IN" dirty="0" smtClean="0"/>
              <a:t>.</a:t>
            </a:r>
            <a:r>
              <a:rPr lang="en-IN" dirty="0"/>
              <a:t/>
            </a:r>
            <a:br>
              <a:rPr lang="en-IN" dirty="0"/>
            </a:br>
            <a:r>
              <a:rPr lang="en-IN" dirty="0"/>
              <a:t/>
            </a:r>
            <a:br>
              <a:rPr lang="en-IN" dirty="0"/>
            </a:br>
            <a:endParaRPr lang="en-IN" dirty="0"/>
          </a:p>
        </p:txBody>
      </p:sp>
      <p:pic>
        <p:nvPicPr>
          <p:cNvPr id="4098" name="Picture 2"/>
          <p:cNvPicPr>
            <a:picLocks noChangeAspect="1" noChangeArrowheads="1"/>
          </p:cNvPicPr>
          <p:nvPr/>
        </p:nvPicPr>
        <p:blipFill>
          <a:blip r:embed="rId2"/>
          <a:srcRect/>
          <a:stretch>
            <a:fillRect/>
          </a:stretch>
        </p:blipFill>
        <p:spPr bwMode="auto">
          <a:xfrm>
            <a:off x="3636916" y="1628800"/>
            <a:ext cx="5286412" cy="3412747"/>
          </a:xfrm>
          <a:prstGeom prst="rect">
            <a:avLst/>
          </a:prstGeom>
          <a:noFill/>
          <a:ln w="9525">
            <a:noFill/>
            <a:miter lim="800000"/>
            <a:headEnd/>
            <a:tailEnd/>
          </a:ln>
          <a:effectLst/>
        </p:spPr>
      </p:pic>
    </p:spTree>
    <p:extLst>
      <p:ext uri="{BB962C8B-B14F-4D97-AF65-F5344CB8AC3E}">
        <p14:creationId xmlns:p14="http://schemas.microsoft.com/office/powerpoint/2010/main" xmlns="" val="22235698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Material Preparation</a:t>
            </a:r>
            <a:endParaRPr lang="en-IN" dirty="0"/>
          </a:p>
        </p:txBody>
      </p:sp>
      <p:sp>
        <p:nvSpPr>
          <p:cNvPr id="3" name="Content Placeholder 2"/>
          <p:cNvSpPr>
            <a:spLocks noGrp="1"/>
          </p:cNvSpPr>
          <p:nvPr>
            <p:ph idx="1"/>
          </p:nvPr>
        </p:nvSpPr>
        <p:spPr>
          <a:xfrm>
            <a:off x="1979613" y="1916832"/>
            <a:ext cx="8229600" cy="5807224"/>
          </a:xfrm>
        </p:spPr>
        <p:txBody>
          <a:bodyPr>
            <a:normAutofit fontScale="85000" lnSpcReduction="20000"/>
          </a:bodyPr>
          <a:lstStyle/>
          <a:p>
            <a:pPr marL="0" indent="0">
              <a:buNone/>
            </a:pPr>
            <a:r>
              <a:rPr lang="en-IN" sz="2800" b="1" dirty="0" smtClean="0"/>
              <a:t>Method 1-</a:t>
            </a:r>
            <a:r>
              <a:rPr lang="en-IN" sz="2800" b="1" dirty="0"/>
              <a:t> </a:t>
            </a:r>
            <a:r>
              <a:rPr lang="en-IN" sz="2800" b="1" dirty="0" smtClean="0"/>
              <a:t>Casting </a:t>
            </a:r>
            <a:r>
              <a:rPr lang="en-IN" sz="2800" b="1" dirty="0"/>
              <a:t>in a </a:t>
            </a:r>
            <a:r>
              <a:rPr lang="en-IN" sz="2800" b="1" dirty="0" err="1"/>
              <a:t>M</a:t>
            </a:r>
            <a:r>
              <a:rPr lang="en-IN" sz="2800" b="1" dirty="0" err="1" smtClean="0"/>
              <a:t>old</a:t>
            </a:r>
            <a:r>
              <a:rPr lang="en-IN" sz="2800" b="1" dirty="0" smtClean="0"/>
              <a:t>:</a:t>
            </a:r>
          </a:p>
          <a:p>
            <a:r>
              <a:rPr lang="en-IN" sz="2800" dirty="0" err="1" smtClean="0"/>
              <a:t>Molding</a:t>
            </a:r>
            <a:r>
              <a:rPr lang="en-IN" sz="2800" dirty="0" smtClean="0"/>
              <a:t> is done using standardised polymerisation technique with 1mm nylon rod inserted into the </a:t>
            </a:r>
            <a:r>
              <a:rPr lang="en-IN" sz="2800" dirty="0" err="1" smtClean="0"/>
              <a:t>mold</a:t>
            </a:r>
            <a:r>
              <a:rPr lang="en-IN" sz="2800" dirty="0" smtClean="0"/>
              <a:t>.</a:t>
            </a:r>
          </a:p>
          <a:p>
            <a:r>
              <a:rPr lang="en-IN" sz="2800" dirty="0" smtClean="0"/>
              <a:t>Probes were made of 7.5</a:t>
            </a:r>
            <a:r>
              <a:rPr lang="en-IN" sz="2800" dirty="0"/>
              <a:t>% (w/w) </a:t>
            </a:r>
            <a:r>
              <a:rPr lang="en-IN" sz="2800" dirty="0" err="1"/>
              <a:t>polyacrylamide</a:t>
            </a:r>
            <a:r>
              <a:rPr lang="en-IN" sz="2800" dirty="0"/>
              <a:t> </a:t>
            </a:r>
            <a:r>
              <a:rPr lang="en-IN" sz="2800" dirty="0" smtClean="0"/>
              <a:t>and were </a:t>
            </a:r>
            <a:r>
              <a:rPr lang="en-IN" sz="2800" dirty="0"/>
              <a:t>doped with 25 nm green fluorescent beads prior to polymerization</a:t>
            </a:r>
            <a:r>
              <a:rPr lang="en-IN" sz="2800" dirty="0" smtClean="0"/>
              <a:t>.</a:t>
            </a:r>
          </a:p>
          <a:p>
            <a:r>
              <a:rPr lang="en-IN" sz="2800" dirty="0"/>
              <a:t>The embedded fluorescent beads allowed the probes to be imaged</a:t>
            </a:r>
            <a:br>
              <a:rPr lang="en-IN" sz="2800" dirty="0"/>
            </a:br>
            <a:r>
              <a:rPr lang="en-IN" sz="2800" dirty="0"/>
              <a:t>by a </a:t>
            </a:r>
            <a:r>
              <a:rPr lang="en-IN" sz="2800" dirty="0" err="1"/>
              <a:t>confocal</a:t>
            </a:r>
            <a:r>
              <a:rPr lang="en-IN" sz="2800" dirty="0"/>
              <a:t> microscope when submerged in water. </a:t>
            </a:r>
            <a:endParaRPr lang="en-IN" sz="2800" dirty="0" smtClean="0"/>
          </a:p>
          <a:p>
            <a:r>
              <a:rPr lang="en-IN" sz="2800" dirty="0" smtClean="0"/>
              <a:t>Elasticity Modulus </a:t>
            </a:r>
            <a:r>
              <a:rPr lang="en-IN" sz="2800" dirty="0"/>
              <a:t>of </a:t>
            </a:r>
            <a:r>
              <a:rPr lang="en-IN" sz="2800" dirty="0" smtClean="0"/>
              <a:t>approximately 20 </a:t>
            </a:r>
            <a:r>
              <a:rPr lang="en-IN" sz="2800" dirty="0"/>
              <a:t>kPa. </a:t>
            </a:r>
            <a:endParaRPr lang="en-IN" sz="2800" dirty="0" smtClean="0"/>
          </a:p>
          <a:p>
            <a:r>
              <a:rPr lang="en-IN" sz="2800" dirty="0"/>
              <a:t>The rod and probe were then removed from the </a:t>
            </a:r>
            <a:r>
              <a:rPr lang="en-IN" sz="2800" dirty="0" err="1"/>
              <a:t>mold</a:t>
            </a:r>
            <a:r>
              <a:rPr lang="en-IN" sz="2800" dirty="0"/>
              <a:t> and the</a:t>
            </a:r>
            <a:br>
              <a:rPr lang="en-IN" sz="2800" dirty="0"/>
            </a:br>
            <a:r>
              <a:rPr lang="en-IN" sz="2800" dirty="0" err="1"/>
              <a:t>molded</a:t>
            </a:r>
            <a:r>
              <a:rPr lang="en-IN" sz="2800" dirty="0"/>
              <a:t> probe was fitted to a nylon fastener</a:t>
            </a:r>
            <a:br>
              <a:rPr lang="en-IN" sz="2800"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r>
            <a:br>
              <a:rPr lang="en-IN" dirty="0"/>
            </a:br>
            <a:endParaRPr lang="en-IN" dirty="0" smtClean="0"/>
          </a:p>
          <a:p>
            <a:endParaRPr lang="en-IN" dirty="0" smtClean="0"/>
          </a:p>
          <a:p>
            <a:endParaRPr lang="en-IN" dirty="0"/>
          </a:p>
        </p:txBody>
      </p:sp>
    </p:spTree>
    <p:extLst>
      <p:ext uri="{BB962C8B-B14F-4D97-AF65-F5344CB8AC3E}">
        <p14:creationId xmlns:p14="http://schemas.microsoft.com/office/powerpoint/2010/main" xmlns="" val="34641424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Material Preparation</a:t>
            </a:r>
            <a:endParaRPr lang="en-IN" dirty="0"/>
          </a:p>
        </p:txBody>
      </p:sp>
      <p:sp>
        <p:nvSpPr>
          <p:cNvPr id="3" name="Content Placeholder 2"/>
          <p:cNvSpPr>
            <a:spLocks noGrp="1"/>
          </p:cNvSpPr>
          <p:nvPr>
            <p:ph idx="1"/>
          </p:nvPr>
        </p:nvSpPr>
        <p:spPr>
          <a:xfrm>
            <a:off x="1917948" y="1844824"/>
            <a:ext cx="8579295" cy="6019602"/>
          </a:xfrm>
        </p:spPr>
        <p:txBody>
          <a:bodyPr>
            <a:normAutofit fontScale="62500" lnSpcReduction="20000"/>
          </a:bodyPr>
          <a:lstStyle/>
          <a:p>
            <a:pPr marL="0" indent="0">
              <a:buNone/>
            </a:pPr>
            <a:r>
              <a:rPr lang="en-IN" sz="3500" b="1" dirty="0"/>
              <a:t>Method 2- </a:t>
            </a:r>
            <a:r>
              <a:rPr lang="en-IN" sz="3500" b="1" dirty="0" smtClean="0"/>
              <a:t>3D </a:t>
            </a:r>
            <a:r>
              <a:rPr lang="en-IN" sz="3500" b="1" dirty="0"/>
              <a:t>P</a:t>
            </a:r>
            <a:r>
              <a:rPr lang="en-IN" sz="3500" b="1" dirty="0" smtClean="0"/>
              <a:t>rinting </a:t>
            </a:r>
            <a:r>
              <a:rPr lang="en-IN" sz="3500" b="1" dirty="0"/>
              <a:t>in a soft granular </a:t>
            </a:r>
            <a:r>
              <a:rPr lang="en-IN" sz="3500" b="1" dirty="0" err="1"/>
              <a:t>microgel</a:t>
            </a:r>
            <a:r>
              <a:rPr lang="en-IN" sz="3500" b="1" dirty="0"/>
              <a:t> media liquid-like </a:t>
            </a:r>
            <a:r>
              <a:rPr lang="en-IN" sz="3500" b="1" dirty="0" smtClean="0"/>
              <a:t>Solid </a:t>
            </a:r>
            <a:r>
              <a:rPr lang="en-IN" sz="3500" b="1" dirty="0"/>
              <a:t>(LLS)</a:t>
            </a:r>
          </a:p>
          <a:p>
            <a:r>
              <a:rPr lang="en-IN" sz="3500" dirty="0"/>
              <a:t>Used polyethylene glycol (PEG) </a:t>
            </a:r>
            <a:r>
              <a:rPr lang="en-IN" sz="3500" dirty="0" err="1"/>
              <a:t>hydrogel</a:t>
            </a:r>
            <a:r>
              <a:rPr lang="en-IN" sz="3500" dirty="0"/>
              <a:t>.</a:t>
            </a:r>
          </a:p>
          <a:p>
            <a:r>
              <a:rPr lang="en-IN" sz="3500" dirty="0"/>
              <a:t>PEG hydrogels were prepared at </a:t>
            </a:r>
            <a:r>
              <a:rPr lang="en-IN" sz="3500" dirty="0" smtClean="0"/>
              <a:t> </a:t>
            </a:r>
          </a:p>
          <a:p>
            <a:pPr lvl="1"/>
            <a:r>
              <a:rPr lang="en-IN" sz="3500" dirty="0" smtClean="0"/>
              <a:t>~</a:t>
            </a:r>
            <a:r>
              <a:rPr lang="en-IN" sz="3500" dirty="0"/>
              <a:t>11 wt% poly(ethylene glycol) acrylate monomethyl ether </a:t>
            </a:r>
            <a:endParaRPr lang="en-IN" sz="3500" dirty="0" smtClean="0"/>
          </a:p>
          <a:p>
            <a:pPr lvl="1"/>
            <a:r>
              <a:rPr lang="en-IN" sz="3500" dirty="0" smtClean="0"/>
              <a:t>~</a:t>
            </a:r>
            <a:r>
              <a:rPr lang="en-IN" sz="3500" dirty="0"/>
              <a:t>2.5 wt% poly(ethylene glycol) </a:t>
            </a:r>
            <a:r>
              <a:rPr lang="en-IN" sz="3500" dirty="0" err="1"/>
              <a:t>diacrylate</a:t>
            </a:r>
            <a:r>
              <a:rPr lang="en-IN" sz="3500" dirty="0"/>
              <a:t> concentration in ultrapure water (18.2 M </a:t>
            </a:r>
            <a:r>
              <a:rPr lang="el-GR" sz="3500" dirty="0"/>
              <a:t>Ω</a:t>
            </a:r>
            <a:r>
              <a:rPr lang="el-GR" sz="3500" dirty="0" smtClean="0"/>
              <a:t>)</a:t>
            </a:r>
            <a:endParaRPr lang="en-IN" sz="3500" dirty="0" smtClean="0"/>
          </a:p>
          <a:p>
            <a:pPr lvl="1"/>
            <a:r>
              <a:rPr lang="el-GR" sz="3500" dirty="0" smtClean="0"/>
              <a:t> </a:t>
            </a:r>
            <a:r>
              <a:rPr lang="en-IN" sz="3500" dirty="0"/>
              <a:t>less than 0.05 wt% </a:t>
            </a:r>
            <a:r>
              <a:rPr lang="en-IN" sz="3500" dirty="0" err="1"/>
              <a:t>Irgacure</a:t>
            </a:r>
            <a:r>
              <a:rPr lang="en-IN" sz="3500" dirty="0"/>
              <a:t> D-2959 was added as an ultraviolet (UV) </a:t>
            </a:r>
            <a:r>
              <a:rPr lang="en-IN" sz="3500" dirty="0" err="1"/>
              <a:t>photoinitiator</a:t>
            </a:r>
            <a:r>
              <a:rPr lang="en-IN" sz="3500" dirty="0"/>
              <a:t>. </a:t>
            </a:r>
          </a:p>
          <a:p>
            <a:r>
              <a:rPr lang="en-IN" sz="3500" dirty="0"/>
              <a:t>The probe was printed in a </a:t>
            </a:r>
            <a:r>
              <a:rPr lang="en-IN" sz="3500" dirty="0" err="1"/>
              <a:t>microgel</a:t>
            </a:r>
            <a:r>
              <a:rPr lang="en-IN" sz="3500" dirty="0"/>
              <a:t> medium made of 0.1% ETD2020 </a:t>
            </a:r>
            <a:r>
              <a:rPr lang="en-IN" sz="3500" dirty="0" err="1"/>
              <a:t>carbomer</a:t>
            </a:r>
            <a:r>
              <a:rPr lang="en-IN" sz="3500" dirty="0"/>
              <a:t> suspended in ultrapure water. A steel needle with a 190 </a:t>
            </a:r>
            <a:r>
              <a:rPr lang="el-GR" sz="3500" dirty="0"/>
              <a:t>μ</a:t>
            </a:r>
            <a:r>
              <a:rPr lang="en-IN" sz="3500" dirty="0"/>
              <a:t>m inner diameter was used for printing, and the resulting printed probes were cured for 5 min under UV illumination. </a:t>
            </a:r>
          </a:p>
          <a:p>
            <a:r>
              <a:rPr lang="en-IN" sz="3500" dirty="0"/>
              <a:t>The probe was removed from LLS media, swelled to equilibrium in ultrapure water for 24 h.</a:t>
            </a:r>
            <a:r>
              <a:rPr lang="en-IN" sz="3800" dirty="0"/>
              <a:t/>
            </a:r>
            <a:br>
              <a:rPr lang="en-IN" sz="3800" dirty="0"/>
            </a:br>
            <a:r>
              <a:rPr lang="en-IN" sz="3800" dirty="0"/>
              <a:t/>
            </a:r>
            <a:br>
              <a:rPr lang="en-IN" sz="3800" dirty="0"/>
            </a:br>
            <a:r>
              <a:rPr lang="en-IN" sz="3800" dirty="0"/>
              <a:t> </a:t>
            </a:r>
            <a:br>
              <a:rPr lang="en-IN" sz="3800" dirty="0"/>
            </a:br>
            <a:r>
              <a:rPr lang="en-IN" dirty="0"/>
              <a:t/>
            </a:r>
            <a:br>
              <a:rPr lang="en-IN" dirty="0"/>
            </a:br>
            <a:endParaRPr lang="en-IN" dirty="0" smtClean="0"/>
          </a:p>
          <a:p>
            <a:endParaRPr lang="en-IN" dirty="0"/>
          </a:p>
        </p:txBody>
      </p:sp>
    </p:spTree>
    <p:extLst>
      <p:ext uri="{BB962C8B-B14F-4D97-AF65-F5344CB8AC3E}">
        <p14:creationId xmlns:p14="http://schemas.microsoft.com/office/powerpoint/2010/main" xmlns="" val="4885514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Procedure</a:t>
            </a:r>
            <a:endParaRPr lang="en-IN" dirty="0"/>
          </a:p>
        </p:txBody>
      </p:sp>
      <p:sp>
        <p:nvSpPr>
          <p:cNvPr id="3" name="Content Placeholder 2"/>
          <p:cNvSpPr>
            <a:spLocks noGrp="1"/>
          </p:cNvSpPr>
          <p:nvPr>
            <p:ph idx="1"/>
          </p:nvPr>
        </p:nvSpPr>
        <p:spPr>
          <a:xfrm>
            <a:off x="1951008" y="1988840"/>
            <a:ext cx="8715404" cy="6851690"/>
          </a:xfrm>
        </p:spPr>
        <p:txBody>
          <a:bodyPr>
            <a:normAutofit fontScale="40000" lnSpcReduction="20000"/>
          </a:bodyPr>
          <a:lstStyle/>
          <a:p>
            <a:r>
              <a:rPr lang="en-IN" sz="6000" dirty="0"/>
              <a:t>Indentations were performed on a custom </a:t>
            </a:r>
            <a:r>
              <a:rPr lang="en-IN" sz="6000" dirty="0" smtClean="0"/>
              <a:t>micro-indenter </a:t>
            </a:r>
            <a:r>
              <a:rPr lang="en-IN" sz="6000" dirty="0"/>
              <a:t>described in Schulze et al. attached to a Nikon C2 Eclipse Ti confocal </a:t>
            </a:r>
            <a:r>
              <a:rPr lang="en-IN" sz="6000" dirty="0" smtClean="0"/>
              <a:t>laser scanning </a:t>
            </a:r>
            <a:r>
              <a:rPr lang="en-IN" sz="6000" dirty="0"/>
              <a:t>microscope. </a:t>
            </a:r>
          </a:p>
          <a:p>
            <a:r>
              <a:rPr lang="en-IN" sz="6000" dirty="0"/>
              <a:t>Z- stack:1300 </a:t>
            </a:r>
            <a:r>
              <a:rPr lang="en-IN" sz="6000" dirty="0" err="1"/>
              <a:t>μm</a:t>
            </a:r>
            <a:r>
              <a:rPr lang="en-IN" sz="6000" dirty="0"/>
              <a:t> × 1300 </a:t>
            </a:r>
            <a:r>
              <a:rPr lang="en-IN" sz="6000" dirty="0" err="1"/>
              <a:t>μm</a:t>
            </a:r>
            <a:r>
              <a:rPr lang="en-IN" sz="6000" dirty="0"/>
              <a:t> × approximately 2 mm</a:t>
            </a:r>
          </a:p>
          <a:p>
            <a:r>
              <a:rPr lang="en-IN" sz="6000" dirty="0"/>
              <a:t>The hydrogel probe was then loaded against a glass-bottom culture dish coated with </a:t>
            </a:r>
            <a:r>
              <a:rPr lang="en-IN" sz="6000" dirty="0" err="1"/>
              <a:t>Pluronic</a:t>
            </a:r>
            <a:r>
              <a:rPr lang="en-IN" sz="6000" dirty="0"/>
              <a:t>®  F-127 to minimize adhesion effects under submerged conditions (Fig. 2b). </a:t>
            </a:r>
          </a:p>
          <a:p>
            <a:r>
              <a:rPr lang="en-IN" sz="6000" dirty="0"/>
              <a:t>The applied load was monotonically increased from 50 </a:t>
            </a:r>
            <a:r>
              <a:rPr lang="en-IN" sz="6000" dirty="0" err="1"/>
              <a:t>μN</a:t>
            </a:r>
            <a:r>
              <a:rPr lang="en-IN" sz="6000" dirty="0"/>
              <a:t/>
            </a:r>
            <a:br>
              <a:rPr lang="en-IN" sz="6000" dirty="0"/>
            </a:br>
            <a:r>
              <a:rPr lang="en-IN" sz="6000" dirty="0"/>
              <a:t>to 1000 </a:t>
            </a:r>
            <a:r>
              <a:rPr lang="en-IN" sz="6000" dirty="0" err="1"/>
              <a:t>μN</a:t>
            </a:r>
            <a:r>
              <a:rPr lang="en-IN" sz="6000" dirty="0"/>
              <a:t> through load-controlled, closed-loop feedback control.</a:t>
            </a:r>
          </a:p>
          <a:p>
            <a:r>
              <a:rPr lang="en-IN" sz="6000" dirty="0"/>
              <a:t>At each discrete indentation load, confocal imaging with fluorescein </a:t>
            </a:r>
            <a:r>
              <a:rPr lang="en-IN" sz="6000" dirty="0" err="1"/>
              <a:t>isothiocyanate</a:t>
            </a:r>
            <a:r>
              <a:rPr lang="en-IN" sz="6000" dirty="0"/>
              <a:t> filtering was used to reconstruct a </a:t>
            </a:r>
            <a:r>
              <a:rPr lang="en-IN" sz="6000" dirty="0" smtClean="0"/>
              <a:t>3D representation of the </a:t>
            </a:r>
            <a:r>
              <a:rPr lang="en-IN" sz="6000" dirty="0"/>
              <a:t>deformation and contact area using the embedded fluorescent </a:t>
            </a:r>
            <a:r>
              <a:rPr lang="en-IN" sz="6000" dirty="0" smtClean="0"/>
              <a:t>green </a:t>
            </a:r>
            <a:r>
              <a:rPr lang="en-IN" sz="6000" dirty="0"/>
              <a:t>particles</a:t>
            </a:r>
            <a:r>
              <a:rPr lang="en-IN" sz="6000" dirty="0" smtClean="0"/>
              <a:t/>
            </a:r>
            <a:br>
              <a:rPr lang="en-IN" sz="6000" dirty="0" smtClean="0"/>
            </a:br>
            <a:r>
              <a:rPr lang="en-IN" sz="6000" dirty="0"/>
              <a:t/>
            </a:r>
            <a:br>
              <a:rPr lang="en-IN" sz="6000" dirty="0"/>
            </a:br>
            <a:r>
              <a:rPr lang="en-IN" sz="6000" dirty="0"/>
              <a:t/>
            </a:r>
            <a:br>
              <a:rPr lang="en-IN" sz="6000" dirty="0"/>
            </a:br>
            <a:r>
              <a:rPr lang="en-IN" sz="6000" dirty="0" smtClean="0"/>
              <a:t/>
            </a:r>
            <a:br>
              <a:rPr lang="en-IN" sz="6000" dirty="0" smtClean="0"/>
            </a:br>
            <a:r>
              <a:rPr lang="en-IN" sz="6000" dirty="0" smtClean="0"/>
              <a:t> </a:t>
            </a:r>
            <a:r>
              <a:rPr lang="en-IN" sz="6000" dirty="0"/>
              <a:t/>
            </a:r>
            <a:br>
              <a:rPr lang="en-IN" sz="6000"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r>
            <a:br>
              <a:rPr lang="en-IN" dirty="0"/>
            </a:br>
            <a:endParaRPr lang="en-IN" dirty="0"/>
          </a:p>
        </p:txBody>
      </p:sp>
      <p:pic>
        <p:nvPicPr>
          <p:cNvPr id="5124" name="Picture 4" descr="Image result for nikon c2 eclipse confocal laser scanning microscope"/>
          <p:cNvPicPr>
            <a:picLocks noChangeAspect="1" noChangeArrowheads="1"/>
          </p:cNvPicPr>
          <p:nvPr/>
        </p:nvPicPr>
        <p:blipFill>
          <a:blip r:embed="rId2"/>
          <a:srcRect/>
          <a:stretch>
            <a:fillRect/>
          </a:stretch>
        </p:blipFill>
        <p:spPr bwMode="auto">
          <a:xfrm>
            <a:off x="9694812" y="2276872"/>
            <a:ext cx="2360559" cy="1357322"/>
          </a:xfrm>
          <a:prstGeom prst="rect">
            <a:avLst/>
          </a:prstGeom>
          <a:noFill/>
        </p:spPr>
      </p:pic>
    </p:spTree>
    <p:extLst>
      <p:ext uri="{BB962C8B-B14F-4D97-AF65-F5344CB8AC3E}">
        <p14:creationId xmlns:p14="http://schemas.microsoft.com/office/powerpoint/2010/main" xmlns="" val="17634853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2"/>
          <a:srcRect/>
          <a:stretch>
            <a:fillRect/>
          </a:stretch>
        </p:blipFill>
        <p:spPr bwMode="auto">
          <a:xfrm>
            <a:off x="621804" y="1959326"/>
            <a:ext cx="7723013" cy="4158546"/>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8686700" y="3140968"/>
            <a:ext cx="2571768" cy="2071677"/>
          </a:xfrm>
          <a:prstGeom prst="rect">
            <a:avLst/>
          </a:prstGeom>
          <a:noFill/>
          <a:ln w="9525">
            <a:noFill/>
            <a:miter lim="800000"/>
            <a:headEnd/>
            <a:tailEnd/>
          </a:ln>
          <a:effectLst/>
        </p:spPr>
      </p:pic>
    </p:spTree>
    <p:extLst>
      <p:ext uri="{BB962C8B-B14F-4D97-AF65-F5344CB8AC3E}">
        <p14:creationId xmlns:p14="http://schemas.microsoft.com/office/powerpoint/2010/main" xmlns="" val="12200281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684566" cy="1020762"/>
          </a:xfrm>
        </p:spPr>
        <p:txBody>
          <a:bodyPr/>
          <a:lstStyle/>
          <a:p>
            <a:r>
              <a:rPr lang="en-US" dirty="0" smtClean="0"/>
              <a:t>Mechanism (Newcastle Shoulder Wear Simulator) </a:t>
            </a:r>
            <a:endParaRPr lang="en-US" dirty="0"/>
          </a:p>
        </p:txBody>
      </p:sp>
      <p:sp>
        <p:nvSpPr>
          <p:cNvPr id="14" name="Content Placeholder 13"/>
          <p:cNvSpPr>
            <a:spLocks noGrp="1"/>
          </p:cNvSpPr>
          <p:nvPr>
            <p:ph idx="1"/>
          </p:nvPr>
        </p:nvSpPr>
        <p:spPr/>
        <p:txBody>
          <a:bodyPr/>
          <a:lstStyle/>
          <a:p>
            <a:r>
              <a:rPr lang="en-US" dirty="0" smtClean="0"/>
              <a:t>It has 5 articulating stations and one static control station.</a:t>
            </a:r>
          </a:p>
          <a:p>
            <a:r>
              <a:rPr lang="en-US" dirty="0" smtClean="0"/>
              <a:t>Axial loading to each implant is applied using a pneumatic cylinder.</a:t>
            </a:r>
          </a:p>
          <a:p>
            <a:r>
              <a:rPr lang="en-US" dirty="0" smtClean="0"/>
              <a:t>Three pneumatic cylinders with integral position encoders move five </a:t>
            </a:r>
            <a:r>
              <a:rPr lang="en-US" dirty="0" err="1" smtClean="0"/>
              <a:t>glenohumeral</a:t>
            </a:r>
            <a:r>
              <a:rPr lang="en-US" dirty="0" smtClean="0"/>
              <a:t> prostheses simultaneously in the flexion-extension, abduction-adduction, and internal-external rotation axes.</a:t>
            </a:r>
          </a:p>
          <a:p>
            <a:r>
              <a:rPr lang="en-US" dirty="0" smtClean="0"/>
              <a:t>A mechanism with a rotational </a:t>
            </a:r>
            <a:r>
              <a:rPr lang="en-US" dirty="0" err="1" smtClean="0"/>
              <a:t>centre</a:t>
            </a:r>
            <a:r>
              <a:rPr lang="en-US" dirty="0" smtClean="0"/>
              <a:t> eccentric to the internal-external axis, and driven by the internal-external motion was built into the components between loading cylinder and lubricant bath to provide translational sliding motion to each test station.</a:t>
            </a:r>
            <a:endParaRPr lang="en-US" dirty="0"/>
          </a:p>
        </p:txBody>
      </p:sp>
    </p:spTree>
    <p:extLst>
      <p:ext uri="{BB962C8B-B14F-4D97-AF65-F5344CB8AC3E}">
        <p14:creationId xmlns:p14="http://schemas.microsoft.com/office/powerpoint/2010/main" xmlns="" val="23804585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Calculation</a:t>
            </a:r>
            <a:endParaRPr lang="en-IN" dirty="0"/>
          </a:p>
        </p:txBody>
      </p:sp>
      <p:sp>
        <p:nvSpPr>
          <p:cNvPr id="3" name="Content Placeholder 2"/>
          <p:cNvSpPr>
            <a:spLocks noGrp="1"/>
          </p:cNvSpPr>
          <p:nvPr>
            <p:ph idx="1"/>
          </p:nvPr>
        </p:nvSpPr>
        <p:spPr>
          <a:xfrm>
            <a:off x="2051050" y="1844824"/>
            <a:ext cx="8229600" cy="5976664"/>
          </a:xfrm>
        </p:spPr>
        <p:txBody>
          <a:bodyPr>
            <a:normAutofit/>
          </a:bodyPr>
          <a:lstStyle/>
          <a:p>
            <a:r>
              <a:rPr lang="en-IN" sz="2800" dirty="0" smtClean="0"/>
              <a:t>Roark's </a:t>
            </a:r>
            <a:r>
              <a:rPr lang="en-IN" sz="2800" dirty="0"/>
              <a:t>analysis of a simply supported circular </a:t>
            </a:r>
            <a:r>
              <a:rPr lang="en-IN" sz="2800" dirty="0" smtClean="0"/>
              <a:t>plate along </a:t>
            </a:r>
            <a:r>
              <a:rPr lang="en-IN" sz="2800" dirty="0"/>
              <a:t>the edge with a point load </a:t>
            </a:r>
            <a:r>
              <a:rPr lang="en-IN" sz="2800" dirty="0" smtClean="0"/>
              <a:t>gives </a:t>
            </a:r>
            <a:r>
              <a:rPr lang="en-IN" sz="2800" dirty="0"/>
              <a:t>the maximum deflection </a:t>
            </a:r>
            <a:r>
              <a:rPr lang="en-IN" sz="2800" dirty="0" smtClean="0"/>
              <a:t>δ as </a:t>
            </a:r>
            <a:r>
              <a:rPr lang="en-IN" sz="2800" dirty="0"/>
              <a:t>shown </a:t>
            </a:r>
            <a:r>
              <a:rPr lang="en-IN" sz="2800" dirty="0" smtClean="0"/>
              <a:t>by:</a:t>
            </a:r>
          </a:p>
          <a:p>
            <a:endParaRPr lang="en-IN" sz="2800" dirty="0" smtClean="0"/>
          </a:p>
          <a:p>
            <a:pPr>
              <a:buNone/>
            </a:pPr>
            <a:r>
              <a:rPr lang="en-IN" sz="2800" dirty="0" smtClean="0"/>
              <a:t>    where </a:t>
            </a:r>
            <a:r>
              <a:rPr lang="en-IN" sz="2800" dirty="0"/>
              <a:t>F is the force, R is the radius of curvature, </a:t>
            </a:r>
            <a:r>
              <a:rPr lang="en-IN" sz="2800" dirty="0" smtClean="0"/>
              <a:t>E is </a:t>
            </a:r>
            <a:r>
              <a:rPr lang="en-IN" sz="2800" dirty="0"/>
              <a:t>the elastic modulus, t is the thickness of the spherical shell, and ν </a:t>
            </a:r>
            <a:r>
              <a:rPr lang="en-IN" sz="2800" dirty="0" smtClean="0"/>
              <a:t>is the </a:t>
            </a:r>
            <a:r>
              <a:rPr lang="en-IN" sz="2800" dirty="0"/>
              <a:t>Poisson </a:t>
            </a:r>
            <a:r>
              <a:rPr lang="en-IN" sz="2800" dirty="0" smtClean="0"/>
              <a:t>ratio.</a:t>
            </a:r>
          </a:p>
          <a:p>
            <a:r>
              <a:rPr lang="en-IN" sz="2800" dirty="0" smtClean="0"/>
              <a:t>Pressure is independent of contact area.</a:t>
            </a:r>
            <a:r>
              <a:rPr lang="en-IN" sz="2800" dirty="0"/>
              <a:t/>
            </a:r>
            <a:br>
              <a:rPr lang="en-IN" sz="2800" dirty="0"/>
            </a:br>
            <a:r>
              <a:rPr lang="en-IN" sz="2800" dirty="0"/>
              <a:t/>
            </a:r>
            <a:br>
              <a:rPr lang="en-IN" sz="2800" dirty="0"/>
            </a:br>
            <a:r>
              <a:rPr lang="en-IN" dirty="0"/>
              <a:t> </a:t>
            </a:r>
            <a:br>
              <a:rPr lang="en-IN" dirty="0"/>
            </a:br>
            <a:r>
              <a:rPr lang="en-IN" dirty="0"/>
              <a:t/>
            </a:r>
            <a:br>
              <a:rPr lang="en-IN" dirty="0"/>
            </a:br>
            <a:endParaRPr lang="en-IN" dirty="0"/>
          </a:p>
        </p:txBody>
      </p:sp>
      <p:pic>
        <p:nvPicPr>
          <p:cNvPr id="6151" name="Picture 7"/>
          <p:cNvPicPr>
            <a:picLocks noChangeAspect="1" noChangeArrowheads="1"/>
          </p:cNvPicPr>
          <p:nvPr/>
        </p:nvPicPr>
        <p:blipFill>
          <a:blip r:embed="rId2"/>
          <a:srcRect/>
          <a:stretch>
            <a:fillRect/>
          </a:stretch>
        </p:blipFill>
        <p:spPr bwMode="auto">
          <a:xfrm>
            <a:off x="5014292" y="5805264"/>
            <a:ext cx="2016224" cy="871529"/>
          </a:xfrm>
          <a:prstGeom prst="rect">
            <a:avLst/>
          </a:prstGeom>
          <a:noFill/>
          <a:ln w="9525">
            <a:noFill/>
            <a:miter lim="800000"/>
            <a:headEnd/>
            <a:tailEnd/>
          </a:ln>
          <a:effectLst/>
        </p:spPr>
      </p:pic>
      <p:pic>
        <p:nvPicPr>
          <p:cNvPr id="6152" name="Picture 8"/>
          <p:cNvPicPr>
            <a:picLocks noChangeAspect="1" noChangeArrowheads="1"/>
          </p:cNvPicPr>
          <p:nvPr/>
        </p:nvPicPr>
        <p:blipFill>
          <a:blip r:embed="rId3"/>
          <a:srcRect/>
          <a:stretch>
            <a:fillRect/>
          </a:stretch>
        </p:blipFill>
        <p:spPr bwMode="auto">
          <a:xfrm>
            <a:off x="4798268" y="3068960"/>
            <a:ext cx="2737474" cy="720079"/>
          </a:xfrm>
          <a:prstGeom prst="rect">
            <a:avLst/>
          </a:prstGeom>
          <a:noFill/>
          <a:ln w="9525">
            <a:noFill/>
            <a:miter lim="800000"/>
            <a:headEnd/>
            <a:tailEnd/>
          </a:ln>
          <a:effectLst/>
        </p:spPr>
      </p:pic>
    </p:spTree>
    <p:extLst>
      <p:ext uri="{BB962C8B-B14F-4D97-AF65-F5344CB8AC3E}">
        <p14:creationId xmlns:p14="http://schemas.microsoft.com/office/powerpoint/2010/main" xmlns="" val="120998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sp>
        <p:nvSpPr>
          <p:cNvPr id="3" name="Content Placeholder 2"/>
          <p:cNvSpPr>
            <a:spLocks noGrp="1"/>
          </p:cNvSpPr>
          <p:nvPr>
            <p:ph idx="1"/>
          </p:nvPr>
        </p:nvSpPr>
        <p:spPr/>
        <p:txBody>
          <a:bodyPr/>
          <a:lstStyle/>
          <a:p>
            <a:endParaRPr lang="en-IN"/>
          </a:p>
        </p:txBody>
      </p:sp>
      <p:pic>
        <p:nvPicPr>
          <p:cNvPr id="33794" name="Picture 2"/>
          <p:cNvPicPr>
            <a:picLocks noChangeAspect="1" noChangeArrowheads="1"/>
          </p:cNvPicPr>
          <p:nvPr/>
        </p:nvPicPr>
        <p:blipFill>
          <a:blip r:embed="rId2"/>
          <a:srcRect/>
          <a:stretch>
            <a:fillRect/>
          </a:stretch>
        </p:blipFill>
        <p:spPr bwMode="auto">
          <a:xfrm>
            <a:off x="1879570" y="1785927"/>
            <a:ext cx="8420100" cy="3571875"/>
          </a:xfrm>
          <a:prstGeom prst="rect">
            <a:avLst/>
          </a:prstGeom>
          <a:noFill/>
          <a:ln w="9525">
            <a:noFill/>
            <a:miter lim="800000"/>
            <a:headEnd/>
            <a:tailEnd/>
          </a:ln>
          <a:effectLst/>
        </p:spPr>
      </p:pic>
    </p:spTree>
    <p:extLst>
      <p:ext uri="{BB962C8B-B14F-4D97-AF65-F5344CB8AC3E}">
        <p14:creationId xmlns:p14="http://schemas.microsoft.com/office/powerpoint/2010/main" xmlns="" val="31080339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a:t>
            </a:r>
            <a:endParaRPr lang="en-IN" dirty="0"/>
          </a:p>
        </p:txBody>
      </p:sp>
      <p:sp>
        <p:nvSpPr>
          <p:cNvPr id="3" name="Content Placeholder 2"/>
          <p:cNvSpPr>
            <a:spLocks noGrp="1"/>
          </p:cNvSpPr>
          <p:nvPr>
            <p:ph idx="1"/>
          </p:nvPr>
        </p:nvSpPr>
        <p:spPr>
          <a:xfrm>
            <a:off x="1522414" y="1905000"/>
            <a:ext cx="9144000" cy="4620344"/>
          </a:xfrm>
        </p:spPr>
        <p:txBody>
          <a:bodyPr>
            <a:normAutofit/>
          </a:bodyPr>
          <a:lstStyle/>
          <a:p>
            <a:r>
              <a:rPr lang="en-IN" dirty="0" smtClean="0"/>
              <a:t>Pressure is independent of the applied force and the contact area  (under low deformation) which has been proved theoretically and experimentally.</a:t>
            </a:r>
          </a:p>
          <a:p>
            <a:r>
              <a:rPr lang="en-IN" dirty="0" smtClean="0"/>
              <a:t>Low contact pressures were achieved. At the critical force of 300</a:t>
            </a:r>
            <a:r>
              <a:rPr lang="el-GR" dirty="0" smtClean="0"/>
              <a:t>μ</a:t>
            </a:r>
            <a:r>
              <a:rPr lang="en-IN" dirty="0" smtClean="0"/>
              <a:t>N (for </a:t>
            </a:r>
            <a:r>
              <a:rPr lang="en-IN" dirty="0" err="1" smtClean="0"/>
              <a:t>molded</a:t>
            </a:r>
            <a:r>
              <a:rPr lang="en-IN" dirty="0" smtClean="0"/>
              <a:t>) and 250</a:t>
            </a:r>
            <a:r>
              <a:rPr lang="el-GR" dirty="0" smtClean="0"/>
              <a:t>μ</a:t>
            </a:r>
            <a:r>
              <a:rPr lang="en-IN" dirty="0" smtClean="0"/>
              <a:t>N  (for 3D printed) and critical radius of 300</a:t>
            </a:r>
            <a:r>
              <a:rPr lang="el-GR" dirty="0" smtClean="0"/>
              <a:t>μ</a:t>
            </a:r>
            <a:r>
              <a:rPr lang="en-IN" dirty="0" smtClean="0"/>
              <a:t>m, the contact pressure was less than 2kpa.</a:t>
            </a:r>
          </a:p>
          <a:p>
            <a:r>
              <a:rPr lang="en-IN" dirty="0" smtClean="0"/>
              <a:t>Usage of this technique can avoid pressure variation. </a:t>
            </a:r>
            <a:r>
              <a:rPr lang="en-IN" dirty="0"/>
              <a:t/>
            </a:r>
            <a:br>
              <a:rPr lang="en-IN" dirty="0"/>
            </a:br>
            <a:r>
              <a:rPr lang="en-IN" dirty="0"/>
              <a:t/>
            </a:r>
            <a:br>
              <a:rPr lang="en-IN" dirty="0"/>
            </a:br>
            <a:endParaRPr lang="en-IN" dirty="0" smtClean="0"/>
          </a:p>
          <a:p>
            <a:endParaRPr lang="en-IN" dirty="0"/>
          </a:p>
        </p:txBody>
      </p:sp>
    </p:spTree>
    <p:extLst>
      <p:ext uri="{BB962C8B-B14F-4D97-AF65-F5344CB8AC3E}">
        <p14:creationId xmlns:p14="http://schemas.microsoft.com/office/powerpoint/2010/main" xmlns="" val="35676254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r>
              <a:rPr lang="en-IN" dirty="0" smtClean="0"/>
              <a:t>What is the advantage of using shell structured probe?</a:t>
            </a:r>
          </a:p>
          <a:p>
            <a:pPr>
              <a:buNone/>
            </a:pPr>
            <a:r>
              <a:rPr lang="en-IN" dirty="0" smtClean="0"/>
              <a:t>     The shell structured probe can produce very low contact stresses by controlling its geometric parameters alone and is independent of the applied load and contact area for low loads.</a:t>
            </a:r>
          </a:p>
          <a:p>
            <a:r>
              <a:rPr lang="en-IN" dirty="0" smtClean="0"/>
              <a:t>What is meant by z – stack?</a:t>
            </a:r>
          </a:p>
          <a:p>
            <a:pPr>
              <a:buNone/>
            </a:pPr>
            <a:r>
              <a:rPr lang="en-IN" dirty="0" smtClean="0"/>
              <a:t>     By </a:t>
            </a:r>
            <a:r>
              <a:rPr lang="en-IN" dirty="0" smtClean="0"/>
              <a:t>recording images at different focal planes the entire sample volume can be rendered and </a:t>
            </a:r>
            <a:r>
              <a:rPr lang="en-IN" dirty="0" smtClean="0"/>
              <a:t>visualized.</a:t>
            </a:r>
            <a:r>
              <a:rPr lang="en-IN" b="1" dirty="0" smtClean="0"/>
              <a:t> </a:t>
            </a:r>
            <a:r>
              <a:rPr lang="en-IN" dirty="0" smtClean="0"/>
              <a:t>These images constitute a Z-stack (see fig).</a:t>
            </a:r>
            <a:r>
              <a:rPr lang="en-IN" b="1" dirty="0" smtClean="0"/>
              <a:t>  </a:t>
            </a:r>
            <a:r>
              <a:rPr lang="en-IN" dirty="0" smtClean="0"/>
              <a:t>These </a:t>
            </a:r>
            <a:r>
              <a:rPr lang="en-IN" dirty="0" smtClean="0"/>
              <a:t>“Z stacks” are generated by incrementally stepping through a sample using a focal drive</a:t>
            </a:r>
            <a:r>
              <a:rPr lang="en-IN" dirty="0" smtClean="0"/>
              <a:t>. These images are then processed to give a higher depth to the image.</a:t>
            </a:r>
            <a:endParaRPr lang="en-IN" dirty="0" smtClean="0"/>
          </a:p>
          <a:p>
            <a:endParaRPr lang="en-IN" dirty="0" smtClean="0"/>
          </a:p>
          <a:p>
            <a:endParaRPr lang="en-IN" dirty="0" smtClean="0"/>
          </a:p>
          <a:p>
            <a:endParaRPr lang="en-IN" dirty="0" smtClean="0"/>
          </a:p>
          <a:p>
            <a:endParaRPr lang="en-IN" dirty="0"/>
          </a:p>
        </p:txBody>
      </p:sp>
      <p:pic>
        <p:nvPicPr>
          <p:cNvPr id="1026" name="Picture 2" descr="http://cam.facilities.northwestern.edu/files/2014/07/Picture-17.png"/>
          <p:cNvPicPr>
            <a:picLocks noChangeAspect="1" noChangeArrowheads="1"/>
          </p:cNvPicPr>
          <p:nvPr/>
        </p:nvPicPr>
        <p:blipFill>
          <a:blip r:embed="rId2" cstate="print"/>
          <a:srcRect/>
          <a:stretch>
            <a:fillRect/>
          </a:stretch>
        </p:blipFill>
        <p:spPr bwMode="auto">
          <a:xfrm>
            <a:off x="9952064" y="3214686"/>
            <a:ext cx="2072144" cy="1285884"/>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Current Research</a:t>
            </a:r>
            <a:endParaRPr lang="en-IN" dirty="0"/>
          </a:p>
        </p:txBody>
      </p:sp>
      <p:sp>
        <p:nvSpPr>
          <p:cNvPr id="3" name="Content Placeholder 2"/>
          <p:cNvSpPr>
            <a:spLocks noGrp="1"/>
          </p:cNvSpPr>
          <p:nvPr>
            <p:ph idx="1"/>
          </p:nvPr>
        </p:nvSpPr>
        <p:spPr/>
        <p:txBody>
          <a:bodyPr>
            <a:normAutofit/>
          </a:bodyPr>
          <a:lstStyle/>
          <a:p>
            <a:r>
              <a:rPr lang="en-IN" dirty="0"/>
              <a:t>Currently, biotribology is one of the most exciting and </a:t>
            </a:r>
            <a:r>
              <a:rPr lang="en-IN" dirty="0" smtClean="0"/>
              <a:t>rapidly growing </a:t>
            </a:r>
            <a:r>
              <a:rPr lang="en-IN" dirty="0"/>
              <a:t>areas of </a:t>
            </a:r>
            <a:r>
              <a:rPr lang="en-IN" dirty="0" smtClean="0"/>
              <a:t>tribology.</a:t>
            </a:r>
          </a:p>
          <a:p>
            <a:r>
              <a:rPr lang="en-IN" dirty="0" smtClean="0"/>
              <a:t>Here a short review of  the </a:t>
            </a:r>
            <a:r>
              <a:rPr lang="en-IN" dirty="0"/>
              <a:t>current status </a:t>
            </a:r>
            <a:r>
              <a:rPr lang="en-IN" dirty="0" smtClean="0"/>
              <a:t>of biotribology </a:t>
            </a:r>
            <a:r>
              <a:rPr lang="en-IN" dirty="0"/>
              <a:t>research and </a:t>
            </a:r>
            <a:r>
              <a:rPr lang="en-IN" dirty="0" smtClean="0"/>
              <a:t>highlights </a:t>
            </a:r>
            <a:r>
              <a:rPr lang="en-IN" dirty="0"/>
              <a:t>future </a:t>
            </a:r>
            <a:r>
              <a:rPr lang="en-IN" dirty="0" smtClean="0"/>
              <a:t>directions are discussed.</a:t>
            </a:r>
          </a:p>
          <a:p>
            <a:r>
              <a:rPr lang="en-IN" dirty="0" smtClean="0"/>
              <a:t>Three specific </a:t>
            </a:r>
            <a:r>
              <a:rPr lang="en-IN" dirty="0"/>
              <a:t>examples of biotribology research are considered; </a:t>
            </a:r>
            <a:r>
              <a:rPr lang="en-IN" dirty="0" smtClean="0"/>
              <a:t>joint, skin </a:t>
            </a:r>
            <a:r>
              <a:rPr lang="en-IN" dirty="0"/>
              <a:t>and dental, while other areas are briefly discussed.</a:t>
            </a:r>
            <a:br>
              <a:rPr lang="en-IN" dirty="0"/>
            </a:br>
            <a:r>
              <a:rPr lang="en-IN" dirty="0"/>
              <a:t/>
            </a:r>
            <a:br>
              <a:rPr lang="en-IN" dirty="0"/>
            </a:br>
            <a:endParaRPr lang="en-IN" dirty="0"/>
          </a:p>
        </p:txBody>
      </p:sp>
    </p:spTree>
    <p:extLst>
      <p:ext uri="{BB962C8B-B14F-4D97-AF65-F5344CB8AC3E}">
        <p14:creationId xmlns:p14="http://schemas.microsoft.com/office/powerpoint/2010/main" xmlns="" val="42870830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0546" y="1844824"/>
            <a:ext cx="8686800" cy="5400700"/>
          </a:xfrm>
        </p:spPr>
        <p:txBody>
          <a:bodyPr>
            <a:normAutofit fontScale="77500" lnSpcReduction="20000"/>
          </a:bodyPr>
          <a:lstStyle/>
          <a:p>
            <a:r>
              <a:rPr lang="en-IN" sz="2800" dirty="0" smtClean="0"/>
              <a:t>As of 7</a:t>
            </a:r>
            <a:r>
              <a:rPr lang="en-IN" sz="2800" baseline="30000" dirty="0" smtClean="0"/>
              <a:t>th</a:t>
            </a:r>
            <a:r>
              <a:rPr lang="en-IN" sz="2800" dirty="0" smtClean="0"/>
              <a:t> February 2015 a total counts of 422</a:t>
            </a:r>
          </a:p>
          <a:p>
            <a:endParaRPr lang="en-IN" dirty="0" smtClean="0"/>
          </a:p>
          <a:p>
            <a:endParaRPr lang="en-IN" dirty="0"/>
          </a:p>
          <a:p>
            <a:endParaRPr lang="en-IN" dirty="0" smtClean="0"/>
          </a:p>
          <a:p>
            <a:endParaRPr lang="en-IN" dirty="0"/>
          </a:p>
          <a:p>
            <a:endParaRPr lang="en-IN" dirty="0" smtClean="0"/>
          </a:p>
          <a:p>
            <a:endParaRPr lang="en-IN" dirty="0" smtClean="0"/>
          </a:p>
          <a:p>
            <a:endParaRPr lang="en-IN" dirty="0"/>
          </a:p>
          <a:p>
            <a:endParaRPr lang="en-IN" dirty="0" smtClean="0"/>
          </a:p>
          <a:p>
            <a:endParaRPr lang="en-IN" dirty="0" smtClean="0"/>
          </a:p>
          <a:p>
            <a:endParaRPr lang="en-IN" dirty="0" smtClean="0"/>
          </a:p>
          <a:p>
            <a:pPr>
              <a:buNone/>
            </a:pPr>
            <a:r>
              <a:rPr lang="en-IN" dirty="0"/>
              <a:t/>
            </a:r>
            <a:br>
              <a:rPr lang="en-IN" dirty="0"/>
            </a:br>
            <a:endParaRPr lang="en-IN" dirty="0"/>
          </a:p>
        </p:txBody>
      </p:sp>
      <p:pic>
        <p:nvPicPr>
          <p:cNvPr id="1026" name="Picture 2"/>
          <p:cNvPicPr>
            <a:picLocks noChangeAspect="1" noChangeArrowheads="1"/>
          </p:cNvPicPr>
          <p:nvPr/>
        </p:nvPicPr>
        <p:blipFill>
          <a:blip r:embed="rId2"/>
          <a:srcRect/>
          <a:stretch>
            <a:fillRect/>
          </a:stretch>
        </p:blipFill>
        <p:spPr bwMode="auto">
          <a:xfrm>
            <a:off x="1581480" y="2357430"/>
            <a:ext cx="9084933" cy="3286148"/>
          </a:xfrm>
          <a:prstGeom prst="rect">
            <a:avLst/>
          </a:prstGeom>
          <a:noFill/>
          <a:ln w="9525">
            <a:noFill/>
            <a:miter lim="800000"/>
            <a:headEnd/>
            <a:tailEnd/>
          </a:ln>
          <a:effectLst/>
        </p:spPr>
      </p:pic>
    </p:spTree>
    <p:extLst>
      <p:ext uri="{BB962C8B-B14F-4D97-AF65-F5344CB8AC3E}">
        <p14:creationId xmlns:p14="http://schemas.microsoft.com/office/powerpoint/2010/main" xmlns="" val="38018090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Current Research</a:t>
            </a:r>
            <a:endParaRPr lang="en-IN" dirty="0"/>
          </a:p>
        </p:txBody>
      </p:sp>
      <p:sp>
        <p:nvSpPr>
          <p:cNvPr id="3" name="Content Placeholder 2"/>
          <p:cNvSpPr>
            <a:spLocks noGrp="1"/>
          </p:cNvSpPr>
          <p:nvPr>
            <p:ph idx="1"/>
          </p:nvPr>
        </p:nvSpPr>
        <p:spPr/>
        <p:txBody>
          <a:bodyPr>
            <a:normAutofit/>
          </a:bodyPr>
          <a:lstStyle/>
          <a:p>
            <a:r>
              <a:rPr lang="en-IN" dirty="0" smtClean="0"/>
              <a:t>In addition, about 10 scientific books or edited volumes such as:</a:t>
            </a:r>
          </a:p>
          <a:p>
            <a:pPr lvl="1"/>
            <a:r>
              <a:rPr lang="en-IN" dirty="0" smtClean="0"/>
              <a:t> Advance in Medical Tribology, </a:t>
            </a:r>
          </a:p>
          <a:p>
            <a:pPr lvl="1"/>
            <a:r>
              <a:rPr lang="en-IN" dirty="0" smtClean="0"/>
              <a:t>Human Joints and Their Artificial Replacements,</a:t>
            </a:r>
          </a:p>
          <a:p>
            <a:pPr lvl="1"/>
            <a:r>
              <a:rPr lang="en-IN" dirty="0" smtClean="0"/>
              <a:t> Bioengineering of the Skin, </a:t>
            </a:r>
          </a:p>
          <a:p>
            <a:pPr lvl="1"/>
            <a:r>
              <a:rPr lang="en-IN" dirty="0" smtClean="0"/>
              <a:t>Biological Micro- and Nano-tribology,</a:t>
            </a:r>
          </a:p>
          <a:p>
            <a:pPr lvl="1"/>
            <a:r>
              <a:rPr lang="en-IN" dirty="0" smtClean="0"/>
              <a:t> Dental Biotribology </a:t>
            </a:r>
          </a:p>
          <a:p>
            <a:pPr>
              <a:buNone/>
            </a:pPr>
            <a:r>
              <a:rPr lang="en-IN" dirty="0" smtClean="0"/>
              <a:t>have been written on this subject since the 1970s</a:t>
            </a:r>
            <a:br>
              <a:rPr lang="en-IN" dirty="0" smtClean="0"/>
            </a:br>
            <a:endParaRPr lang="en-IN" dirty="0"/>
          </a:p>
        </p:txBody>
      </p:sp>
    </p:spTree>
    <p:extLst>
      <p:ext uri="{BB962C8B-B14F-4D97-AF65-F5344CB8AC3E}">
        <p14:creationId xmlns:p14="http://schemas.microsoft.com/office/powerpoint/2010/main" xmlns="" val="27265810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Current Research</a:t>
            </a:r>
            <a:endParaRPr lang="en-IN" dirty="0"/>
          </a:p>
        </p:txBody>
      </p:sp>
      <p:sp>
        <p:nvSpPr>
          <p:cNvPr id="3" name="Content Placeholder 2"/>
          <p:cNvSpPr>
            <a:spLocks noGrp="1"/>
          </p:cNvSpPr>
          <p:nvPr>
            <p:ph idx="1"/>
          </p:nvPr>
        </p:nvSpPr>
        <p:spPr>
          <a:xfrm>
            <a:off x="1522414" y="1700808"/>
            <a:ext cx="9144000" cy="4824536"/>
          </a:xfrm>
        </p:spPr>
        <p:txBody>
          <a:bodyPr>
            <a:noAutofit/>
          </a:bodyPr>
          <a:lstStyle/>
          <a:p>
            <a:r>
              <a:rPr lang="en-IN" dirty="0"/>
              <a:t>A number of international forums, </a:t>
            </a:r>
            <a:r>
              <a:rPr lang="en-IN" dirty="0" smtClean="0"/>
              <a:t>workshops and </a:t>
            </a:r>
            <a:r>
              <a:rPr lang="en-IN" dirty="0"/>
              <a:t>symposia have been held on biotribology or related </a:t>
            </a:r>
            <a:r>
              <a:rPr lang="en-IN" dirty="0" smtClean="0"/>
              <a:t>to biotribology</a:t>
            </a:r>
            <a:r>
              <a:rPr lang="en-IN" dirty="0"/>
              <a:t>. For example, in 1967, the symposium </a:t>
            </a:r>
            <a:r>
              <a:rPr lang="en-IN" dirty="0" smtClean="0"/>
              <a:t>on Lubrication </a:t>
            </a:r>
            <a:r>
              <a:rPr lang="en-IN" dirty="0"/>
              <a:t>and Wear in Living and Artificial Human </a:t>
            </a:r>
            <a:r>
              <a:rPr lang="en-IN" dirty="0" smtClean="0"/>
              <a:t>Joints was </a:t>
            </a:r>
            <a:r>
              <a:rPr lang="en-IN" dirty="0"/>
              <a:t>arranged and held in London by the Institution of</a:t>
            </a:r>
            <a:br>
              <a:rPr lang="en-IN" dirty="0"/>
            </a:br>
            <a:r>
              <a:rPr lang="en-IN" dirty="0"/>
              <a:t>Mechanical Engineers in collaboration with the British Orthopaedic Association, which attracted over 160 delegates (</a:t>
            </a:r>
            <a:r>
              <a:rPr lang="en-IN" dirty="0" smtClean="0"/>
              <a:t>The Institution </a:t>
            </a:r>
            <a:r>
              <a:rPr lang="en-IN" dirty="0"/>
              <a:t>of Mechanical Engineers 1967</a:t>
            </a:r>
            <a:r>
              <a:rPr lang="en-IN" dirty="0" smtClean="0"/>
              <a:t>).</a:t>
            </a:r>
          </a:p>
          <a:p>
            <a:r>
              <a:rPr lang="en-IN" dirty="0"/>
              <a:t>In 1996, </a:t>
            </a:r>
            <a:r>
              <a:rPr lang="en-IN" dirty="0" smtClean="0"/>
              <a:t>are port </a:t>
            </a:r>
            <a:r>
              <a:rPr lang="en-IN" dirty="0"/>
              <a:t>from a workshop on dental tribology by Lloyd et </a:t>
            </a:r>
            <a:r>
              <a:rPr lang="en-IN" dirty="0" smtClean="0"/>
              <a:t>al was </a:t>
            </a:r>
            <a:r>
              <a:rPr lang="en-IN" dirty="0"/>
              <a:t>published. Eighty delegates contributed to a </a:t>
            </a:r>
            <a:r>
              <a:rPr lang="en-IN" dirty="0" smtClean="0"/>
              <a:t>valuable discussion</a:t>
            </a:r>
            <a:r>
              <a:rPr lang="en-IN" dirty="0"/>
              <a:t>, the purpose of which was to bring together </a:t>
            </a:r>
            <a:r>
              <a:rPr lang="en-IN" dirty="0" err="1" smtClean="0"/>
              <a:t>tribologists</a:t>
            </a:r>
            <a:r>
              <a:rPr lang="en-IN" dirty="0"/>
              <a:t> </a:t>
            </a:r>
            <a:r>
              <a:rPr lang="en-IN" dirty="0" smtClean="0"/>
              <a:t>,</a:t>
            </a:r>
            <a:r>
              <a:rPr lang="en-IN" dirty="0"/>
              <a:t> </a:t>
            </a:r>
            <a:r>
              <a:rPr lang="en-IN" dirty="0" smtClean="0"/>
              <a:t>clinicians </a:t>
            </a:r>
            <a:r>
              <a:rPr lang="en-IN" dirty="0"/>
              <a:t>and dental material scientists to gather to discuss </a:t>
            </a:r>
            <a:r>
              <a:rPr lang="en-IN" dirty="0" smtClean="0"/>
              <a:t> the </a:t>
            </a:r>
            <a:r>
              <a:rPr lang="en-IN" dirty="0"/>
              <a:t>fundamental mechanisms of wear and how </a:t>
            </a:r>
            <a:r>
              <a:rPr lang="en-IN" dirty="0" smtClean="0"/>
              <a:t>to obtain </a:t>
            </a:r>
            <a:r>
              <a:rPr lang="en-IN" dirty="0"/>
              <a:t>manifestations and conduct measurements of wear </a:t>
            </a:r>
            <a:r>
              <a:rPr lang="en-IN" dirty="0" smtClean="0"/>
              <a:t>in dentistry.</a:t>
            </a:r>
            <a:r>
              <a:rPr lang="en-IN" dirty="0"/>
              <a:t/>
            </a:r>
            <a:br>
              <a:rPr lang="en-IN" dirty="0"/>
            </a:br>
            <a:r>
              <a:rPr lang="en-IN" dirty="0"/>
              <a:t/>
            </a:r>
            <a:br>
              <a:rPr lang="en-IN" dirty="0"/>
            </a:br>
            <a:r>
              <a:rPr lang="en-IN" sz="1800" dirty="0"/>
              <a:t/>
            </a:r>
            <a:br>
              <a:rPr lang="en-IN" sz="1800" dirty="0"/>
            </a:br>
            <a:r>
              <a:rPr lang="en-IN" sz="1800" dirty="0"/>
              <a:t/>
            </a:r>
            <a:br>
              <a:rPr lang="en-IN" sz="1800" dirty="0"/>
            </a:br>
            <a:endParaRPr lang="en-IN" sz="1800" dirty="0"/>
          </a:p>
        </p:txBody>
      </p:sp>
    </p:spTree>
    <p:extLst>
      <p:ext uri="{BB962C8B-B14F-4D97-AF65-F5344CB8AC3E}">
        <p14:creationId xmlns:p14="http://schemas.microsoft.com/office/powerpoint/2010/main" xmlns="" val="10294529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4" y="1131091"/>
            <a:ext cx="8229600" cy="1143000"/>
          </a:xfrm>
        </p:spPr>
        <p:txBody>
          <a:bodyPr>
            <a:normAutofit fontScale="90000"/>
          </a:bodyPr>
          <a:lstStyle/>
          <a:p>
            <a:r>
              <a:rPr lang="en-IN" dirty="0" smtClean="0"/>
              <a:t>Classifications </a:t>
            </a:r>
            <a:r>
              <a:rPr lang="en-IN" dirty="0"/>
              <a:t>and focuses of </a:t>
            </a:r>
            <a:r>
              <a:rPr lang="en-IN" dirty="0" smtClean="0"/>
              <a:t>current research</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p:txBody>
          <a:bodyPr/>
          <a:lstStyle/>
          <a:p>
            <a:r>
              <a:rPr lang="en-IN" dirty="0" smtClean="0"/>
              <a:t>Generally categorised as:</a:t>
            </a:r>
          </a:p>
          <a:p>
            <a:endParaRPr lang="en-IN" dirty="0" smtClean="0"/>
          </a:p>
          <a:p>
            <a:endParaRPr lang="en-IN" dirty="0"/>
          </a:p>
        </p:txBody>
      </p:sp>
      <p:pic>
        <p:nvPicPr>
          <p:cNvPr id="7" name="Picture 2"/>
          <p:cNvPicPr>
            <a:picLocks noChangeAspect="1" noChangeArrowheads="1"/>
          </p:cNvPicPr>
          <p:nvPr/>
        </p:nvPicPr>
        <p:blipFill>
          <a:blip r:embed="rId2"/>
          <a:srcRect/>
          <a:stretch>
            <a:fillRect/>
          </a:stretch>
        </p:blipFill>
        <p:spPr bwMode="auto">
          <a:xfrm>
            <a:off x="1736694" y="2643182"/>
            <a:ext cx="8740262" cy="2786082"/>
          </a:xfrm>
          <a:prstGeom prst="rect">
            <a:avLst/>
          </a:prstGeom>
          <a:noFill/>
          <a:ln w="9525">
            <a:noFill/>
            <a:miter lim="800000"/>
            <a:headEnd/>
            <a:tailEnd/>
          </a:ln>
          <a:effectLst/>
        </p:spPr>
      </p:pic>
    </p:spTree>
    <p:extLst>
      <p:ext uri="{BB962C8B-B14F-4D97-AF65-F5344CB8AC3E}">
        <p14:creationId xmlns:p14="http://schemas.microsoft.com/office/powerpoint/2010/main" xmlns="" val="6831425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Important Topics:</a:t>
            </a:r>
            <a:endParaRPr lang="en-IN" dirty="0"/>
          </a:p>
        </p:txBody>
      </p:sp>
      <p:pic>
        <p:nvPicPr>
          <p:cNvPr id="6" name="Picture 4"/>
          <p:cNvPicPr>
            <a:picLocks noChangeAspect="1" noChangeArrowheads="1"/>
          </p:cNvPicPr>
          <p:nvPr/>
        </p:nvPicPr>
        <p:blipFill>
          <a:blip r:embed="rId2"/>
          <a:srcRect/>
          <a:stretch>
            <a:fillRect/>
          </a:stretch>
        </p:blipFill>
        <p:spPr bwMode="auto">
          <a:xfrm>
            <a:off x="3022578" y="2071678"/>
            <a:ext cx="6000792" cy="4370042"/>
          </a:xfrm>
          <a:prstGeom prst="rect">
            <a:avLst/>
          </a:prstGeom>
          <a:noFill/>
          <a:ln w="9525">
            <a:noFill/>
            <a:miter lim="800000"/>
            <a:headEnd/>
            <a:tailEnd/>
          </a:ln>
          <a:effectLst/>
        </p:spPr>
      </p:pic>
    </p:spTree>
    <p:extLst>
      <p:ext uri="{BB962C8B-B14F-4D97-AF65-F5344CB8AC3E}">
        <p14:creationId xmlns:p14="http://schemas.microsoft.com/office/powerpoint/2010/main" xmlns="" val="211556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EXPERIMENT</a:t>
            </a:r>
            <a:endParaRPr lang="en-US" dirty="0"/>
          </a:p>
        </p:txBody>
      </p:sp>
      <p:sp>
        <p:nvSpPr>
          <p:cNvPr id="14" name="Content Placeholder 13"/>
          <p:cNvSpPr>
            <a:spLocks noGrp="1"/>
          </p:cNvSpPr>
          <p:nvPr>
            <p:ph idx="1"/>
          </p:nvPr>
        </p:nvSpPr>
        <p:spPr/>
        <p:txBody>
          <a:bodyPr>
            <a:normAutofit lnSpcReduction="10000"/>
          </a:bodyPr>
          <a:lstStyle/>
          <a:p>
            <a:r>
              <a:rPr lang="en-US" dirty="0" smtClean="0"/>
              <a:t>A 5 million cycle wear  test was performed with JRI </a:t>
            </a:r>
            <a:r>
              <a:rPr lang="en-US" dirty="0" err="1" smtClean="0"/>
              <a:t>orthopaedics</a:t>
            </a:r>
            <a:r>
              <a:rPr lang="en-US" dirty="0" smtClean="0"/>
              <a:t> Total VAIOS shoulder. </a:t>
            </a:r>
          </a:p>
          <a:p>
            <a:r>
              <a:rPr lang="en-US" dirty="0" smtClean="0"/>
              <a:t>These consist of a CoCr humeral head articulating against an UHMWPE glenoid component.</a:t>
            </a:r>
          </a:p>
          <a:p>
            <a:r>
              <a:rPr lang="en-US" dirty="0" smtClean="0"/>
              <a:t>Five 42 mm diameter Total shoulder were tested and a sixth was subject to dynamic loading in the control station.</a:t>
            </a:r>
          </a:p>
          <a:p>
            <a:r>
              <a:rPr lang="en-US" dirty="0" smtClean="0"/>
              <a:t>Lubricant employed was newborn calf serum diluted to give a protein content and maintained at ambient temperature.</a:t>
            </a:r>
          </a:p>
          <a:p>
            <a:r>
              <a:rPr lang="en-US" dirty="0" smtClean="0"/>
              <a:t>Gravimetric measurements were used to determine the weight change and thus the wear of components.</a:t>
            </a:r>
          </a:p>
        </p:txBody>
      </p:sp>
    </p:spTree>
    <p:extLst>
      <p:ext uri="{BB962C8B-B14F-4D97-AF65-F5344CB8AC3E}">
        <p14:creationId xmlns:p14="http://schemas.microsoft.com/office/powerpoint/2010/main" xmlns="" val="10116412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lstStyle/>
          <a:p>
            <a:r>
              <a:rPr lang="en-IN" sz="2000" dirty="0" smtClean="0"/>
              <a:t>Spherically Capped Membrane Probes For Low Contact Pressure Tribology by</a:t>
            </a:r>
            <a:br>
              <a:rPr lang="en-IN" sz="2000" dirty="0" smtClean="0"/>
            </a:br>
            <a:r>
              <a:rPr lang="en-IN" sz="1600" dirty="0" smtClean="0"/>
              <a:t>Samantha L. Marshalla, Kyle D. Schulzea, Samuel M. Harta, Juan Manuel Urueñaa, Eric O. McGheea, Alexander I. Bennetta, Angela A. Pitenisa, Christopher S. O'Bryana, Thomas E. Angelinia, W. Gregory Sawyer</a:t>
            </a:r>
          </a:p>
          <a:p>
            <a:r>
              <a:rPr lang="en-IN" sz="2000" dirty="0" smtClean="0"/>
              <a:t>Biotribology: Recent progresses and future perspectives by</a:t>
            </a:r>
            <a:br>
              <a:rPr lang="en-IN" sz="2000" dirty="0" smtClean="0"/>
            </a:br>
            <a:r>
              <a:rPr lang="en-IN" sz="1600" dirty="0" smtClean="0"/>
              <a:t>Z.R. Zhoua,n, Z.M. Jin</a:t>
            </a:r>
          </a:p>
          <a:p>
            <a:r>
              <a:rPr lang="en-IN" sz="1600" dirty="0" smtClean="0"/>
              <a:t>Cartilage and joint Lubrication: </a:t>
            </a:r>
            <a:r>
              <a:rPr lang="en-IN" sz="1600" dirty="0" smtClean="0">
                <a:hlinkClick r:id="rId2"/>
              </a:rPr>
              <a:t>https://www.ncbi.nlm.nih.gov/pmc/articles/PMC2758165/</a:t>
            </a:r>
            <a:endParaRPr lang="en-IN" sz="1600" dirty="0" smtClean="0"/>
          </a:p>
          <a:p>
            <a:r>
              <a:rPr lang="en-IN" sz="1600" dirty="0" smtClean="0"/>
              <a:t>Ocular:   </a:t>
            </a:r>
            <a:r>
              <a:rPr lang="en-IN" sz="1600" dirty="0" smtClean="0">
                <a:hlinkClick r:id="rId3"/>
              </a:rPr>
              <a:t>https</a:t>
            </a:r>
            <a:r>
              <a:rPr lang="en-IN" sz="1600" dirty="0">
                <a:hlinkClick r:id="rId3"/>
              </a:rPr>
              <a:t>://www.clspectrum.com/supplements/2013/june-2013/the-world-x0027;s-first-and-only-water-gradient-c/font-color-000000-special-edition-2013-font-(9</a:t>
            </a:r>
            <a:r>
              <a:rPr lang="en-IN" sz="1600" dirty="0" smtClean="0">
                <a:hlinkClick r:id="rId3"/>
              </a:rPr>
              <a:t>)</a:t>
            </a:r>
            <a:r>
              <a:rPr lang="en-IN" sz="1600" dirty="0"/>
              <a:t>, </a:t>
            </a:r>
            <a:r>
              <a:rPr lang="en-IN" sz="1600" dirty="0">
                <a:hlinkClick r:id="rId4"/>
              </a:rPr>
              <a:t>https://</a:t>
            </a:r>
            <a:r>
              <a:rPr lang="en-IN" sz="1600" dirty="0" smtClean="0">
                <a:hlinkClick r:id="rId4"/>
              </a:rPr>
              <a:t>www.clspectrum.com/supplements/2011/september-2011/special-edition-2011/font-color-000000-special-edition-2011-font-</a:t>
            </a:r>
            <a:r>
              <a:rPr lang="en-IN" sz="1600" dirty="0">
                <a:hlinkClick r:id="rId4"/>
              </a:rPr>
              <a:t>(10</a:t>
            </a:r>
            <a:r>
              <a:rPr lang="en-IN" sz="1600" dirty="0" smtClean="0">
                <a:hlinkClick r:id="rId4"/>
              </a:rPr>
              <a:t>)</a:t>
            </a:r>
            <a:r>
              <a:rPr lang="en-IN" sz="1600" dirty="0" smtClean="0"/>
              <a:t>.</a:t>
            </a:r>
          </a:p>
          <a:p>
            <a:r>
              <a:rPr lang="en-IN" sz="1600" dirty="0" smtClean="0"/>
              <a:t>Shoulder</a:t>
            </a:r>
            <a:r>
              <a:rPr lang="en-IN" sz="1600" dirty="0"/>
              <a:t>: </a:t>
            </a:r>
            <a:r>
              <a:rPr lang="en-IN" sz="1600" dirty="0">
                <a:hlinkClick r:id="rId5"/>
              </a:rPr>
              <a:t>https://</a:t>
            </a:r>
            <a:r>
              <a:rPr lang="en-IN" sz="1600" dirty="0" smtClean="0">
                <a:hlinkClick r:id="rId5"/>
              </a:rPr>
              <a:t>www.sciencedirect.com/science/article/pii/S2352573817300495</a:t>
            </a:r>
            <a:r>
              <a:rPr lang="en-IN" sz="1600" dirty="0" smtClean="0"/>
              <a:t>. </a:t>
            </a:r>
            <a:endParaRPr lang="en-IN" sz="1600" dirty="0"/>
          </a:p>
        </p:txBody>
      </p:sp>
    </p:spTree>
    <p:extLst>
      <p:ext uri="{BB962C8B-B14F-4D97-AF65-F5344CB8AC3E}">
        <p14:creationId xmlns:p14="http://schemas.microsoft.com/office/powerpoint/2010/main" xmlns="" val="19364815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EXPERIMENT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502123" y="2132856"/>
            <a:ext cx="5465621" cy="3960440"/>
          </a:xfrm>
        </p:spPr>
      </p:pic>
    </p:spTree>
    <p:extLst>
      <p:ext uri="{BB962C8B-B14F-4D97-AF65-F5344CB8AC3E}">
        <p14:creationId xmlns:p14="http://schemas.microsoft.com/office/powerpoint/2010/main" xmlns="" val="39112164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EXPERIMENT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08275" y="1930152"/>
            <a:ext cx="7063457" cy="4242048"/>
          </a:xfrm>
          <a:prstGeom prst="rect">
            <a:avLst/>
          </a:prstGeom>
        </p:spPr>
      </p:pic>
    </p:spTree>
    <p:extLst>
      <p:ext uri="{BB962C8B-B14F-4D97-AF65-F5344CB8AC3E}">
        <p14:creationId xmlns:p14="http://schemas.microsoft.com/office/powerpoint/2010/main" xmlns="" val="33763678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xmlns=""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504</TotalTime>
  <Words>4124</Words>
  <Application>Microsoft Office PowerPoint</Application>
  <PresentationFormat>Custom</PresentationFormat>
  <Paragraphs>344</Paragraphs>
  <Slides>70</Slides>
  <Notes>6</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Chalkboard 16x9</vt:lpstr>
      <vt:lpstr>BIO TRIBOLOGY</vt:lpstr>
      <vt:lpstr>BIO-TRIBOLOGY</vt:lpstr>
      <vt:lpstr>SHOULDER WEAR TEST</vt:lpstr>
      <vt:lpstr>INTRODUCTION</vt:lpstr>
      <vt:lpstr>Testing</vt:lpstr>
      <vt:lpstr>Mechanism (Newcastle Shoulder Wear Simulator) </vt:lpstr>
      <vt:lpstr>EXPERIMENT</vt:lpstr>
      <vt:lpstr>EXPERIMENT </vt:lpstr>
      <vt:lpstr>EXPERIMENT </vt:lpstr>
      <vt:lpstr>Results</vt:lpstr>
      <vt:lpstr>Results</vt:lpstr>
      <vt:lpstr>Results</vt:lpstr>
      <vt:lpstr>CONCLUSION</vt:lpstr>
      <vt:lpstr>Questions</vt:lpstr>
      <vt:lpstr>CARTILAGE AND JOINT LUBRICATION - BIOTRIBOLOGY</vt:lpstr>
      <vt:lpstr> INTRODUCTION</vt:lpstr>
      <vt:lpstr>Slide 17</vt:lpstr>
      <vt:lpstr>Slide 18</vt:lpstr>
      <vt:lpstr>Slide 19</vt:lpstr>
      <vt:lpstr>Interstitial fluid load support concept</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Questions</vt:lpstr>
      <vt:lpstr>OCULAR TRIBOLOGY</vt:lpstr>
      <vt:lpstr>Introduction </vt:lpstr>
      <vt:lpstr>Types of contact lenses</vt:lpstr>
      <vt:lpstr>Contact Lenses material </vt:lpstr>
      <vt:lpstr>Material Used In Contact Lenses (Continued) </vt:lpstr>
      <vt:lpstr>Tribological Issues </vt:lpstr>
      <vt:lpstr> Surface properties of contact lenses with a Nano Tribometer </vt:lpstr>
      <vt:lpstr>Slide 41</vt:lpstr>
      <vt:lpstr>Results: </vt:lpstr>
      <vt:lpstr>     Methods of Measuring Friction  </vt:lpstr>
      <vt:lpstr>Inclined Plane Method </vt:lpstr>
      <vt:lpstr>Measurement of surface topography </vt:lpstr>
      <vt:lpstr>Lubrication: Lubrication between the contact lens and the eye is critically important </vt:lpstr>
      <vt:lpstr>Contact Lens Wetting</vt:lpstr>
      <vt:lpstr>Wetting agents</vt:lpstr>
      <vt:lpstr>  Problems with Conatct Lenses </vt:lpstr>
      <vt:lpstr>Questions??</vt:lpstr>
      <vt:lpstr>SPHERICALLY CAPPED MEMBRANE PROBES FOR LOW CONTACT PRESSURE TRIBOLOGY </vt:lpstr>
      <vt:lpstr>Introduction</vt:lpstr>
      <vt:lpstr>Application</vt:lpstr>
      <vt:lpstr>Constraints</vt:lpstr>
      <vt:lpstr>Geometry Adopted</vt:lpstr>
      <vt:lpstr>Material Preparation</vt:lpstr>
      <vt:lpstr>Material Preparation</vt:lpstr>
      <vt:lpstr>Procedure</vt:lpstr>
      <vt:lpstr>Observations</vt:lpstr>
      <vt:lpstr>Calculation</vt:lpstr>
      <vt:lpstr>Results</vt:lpstr>
      <vt:lpstr>Result:</vt:lpstr>
      <vt:lpstr>Questions</vt:lpstr>
      <vt:lpstr>Current Research</vt:lpstr>
      <vt:lpstr>Slide 65</vt:lpstr>
      <vt:lpstr>Current Research</vt:lpstr>
      <vt:lpstr>Current Research</vt:lpstr>
      <vt:lpstr>Classifications and focuses of current research  </vt:lpstr>
      <vt:lpstr>Important Topics:</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SHOULDER WEAR TEST</dc:title>
  <dc:creator>Iqbal</dc:creator>
  <cp:lastModifiedBy>CLINT ANTONY</cp:lastModifiedBy>
  <cp:revision>36</cp:revision>
  <dcterms:created xsi:type="dcterms:W3CDTF">2018-04-07T12:07:49Z</dcterms:created>
  <dcterms:modified xsi:type="dcterms:W3CDTF">2018-04-11T04:01:34Z</dcterms:modified>
</cp:coreProperties>
</file>